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97" r:id="rId3"/>
    <p:sldId id="258" r:id="rId4"/>
    <p:sldId id="259" r:id="rId5"/>
    <p:sldId id="260" r:id="rId6"/>
    <p:sldId id="261" r:id="rId7"/>
    <p:sldId id="262" r:id="rId8"/>
    <p:sldId id="299" r:id="rId9"/>
    <p:sldId id="263" r:id="rId10"/>
    <p:sldId id="298" r:id="rId11"/>
    <p:sldId id="264" r:id="rId12"/>
    <p:sldId id="300" r:id="rId13"/>
    <p:sldId id="266" r:id="rId14"/>
    <p:sldId id="267" r:id="rId15"/>
    <p:sldId id="268" r:id="rId16"/>
    <p:sldId id="269" r:id="rId17"/>
    <p:sldId id="270" r:id="rId18"/>
    <p:sldId id="271" r:id="rId19"/>
    <p:sldId id="272" r:id="rId20"/>
    <p:sldId id="273" r:id="rId21"/>
    <p:sldId id="301" r:id="rId22"/>
    <p:sldId id="302" r:id="rId23"/>
    <p:sldId id="303" r:id="rId24"/>
    <p:sldId id="304" r:id="rId25"/>
    <p:sldId id="305" r:id="rId26"/>
    <p:sldId id="306" r:id="rId27"/>
    <p:sldId id="307" r:id="rId28"/>
    <p:sldId id="274" r:id="rId29"/>
  </p:sldIdLst>
  <p:sldSz cx="18288000" cy="10287000"/>
  <p:notesSz cx="6858000" cy="9144000"/>
  <p:embeddedFontLst>
    <p:embeddedFont>
      <p:font typeface="Source Han Sans JP" panose="020B0600070205080204" charset="-128"/>
      <p:regular r:id="rId31"/>
    </p:embeddedFont>
    <p:embeddedFont>
      <p:font typeface="Source Han Sans JP Bold" panose="020B0600070205080204" charset="-128"/>
      <p:regular r:id="rId32"/>
    </p:embeddedFont>
    <p:embeddedFont>
      <p:font typeface="Source Han Sans JP Heavy" panose="020B0600070205080204" charset="-128"/>
      <p:regular r:id="rId33"/>
    </p:embeddedFont>
    <p:embeddedFont>
      <p:font typeface="游ゴシック" panose="020B0400000000000000" pitchFamily="50" charset="-128"/>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5AB97F-7FFA-49F7-914C-017129CB4A18}" type="datetimeFigureOut">
              <a:rPr kumimoji="1" lang="ja-JP" altLang="en-US" smtClean="0"/>
              <a:t>2025/12/22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3DF7EE-742A-40AB-98F9-962DB2451B7E}" type="slidenum">
              <a:rPr kumimoji="1" lang="ja-JP" altLang="en-US" smtClean="0"/>
              <a:t>‹#›</a:t>
            </a:fld>
            <a:endParaRPr kumimoji="1" lang="ja-JP" altLang="en-US"/>
          </a:p>
        </p:txBody>
      </p:sp>
    </p:spTree>
    <p:extLst>
      <p:ext uri="{BB962C8B-B14F-4D97-AF65-F5344CB8AC3E}">
        <p14:creationId xmlns:p14="http://schemas.microsoft.com/office/powerpoint/2010/main" val="303148730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E3DF7EE-742A-40AB-98F9-962DB2451B7E}" type="slidenum">
              <a:rPr kumimoji="1" lang="ja-JP" altLang="en-US" smtClean="0"/>
              <a:t>1</a:t>
            </a:fld>
            <a:endParaRPr kumimoji="1" lang="ja-JP" altLang="en-US"/>
          </a:p>
        </p:txBody>
      </p:sp>
    </p:spTree>
    <p:extLst>
      <p:ext uri="{BB962C8B-B14F-4D97-AF65-F5344CB8AC3E}">
        <p14:creationId xmlns:p14="http://schemas.microsoft.com/office/powerpoint/2010/main" val="3737184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D756BB9-4FCF-4704-B219-5EF0390294C2}" type="slidenum">
              <a:rPr kumimoji="1" lang="ja-JP" altLang="en-US" smtClean="0"/>
              <a:t>2</a:t>
            </a:fld>
            <a:endParaRPr kumimoji="1" lang="ja-JP" altLang="en-US"/>
          </a:p>
        </p:txBody>
      </p:sp>
    </p:spTree>
    <p:extLst>
      <p:ext uri="{BB962C8B-B14F-4D97-AF65-F5344CB8AC3E}">
        <p14:creationId xmlns:p14="http://schemas.microsoft.com/office/powerpoint/2010/main" val="17377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7.svg"/><Relationship Id="rId7" Type="http://schemas.openxmlformats.org/officeDocument/2006/relationships/image" Target="../media/image6.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9.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svg"/><Relationship Id="rId7" Type="http://schemas.openxmlformats.org/officeDocument/2006/relationships/image" Target="../media/image21.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23.sv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9.sv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6.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9.sv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6.svg"/><Relationship Id="rId7" Type="http://schemas.openxmlformats.org/officeDocument/2006/relationships/image" Target="../media/image28.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9.sv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jpeg"/><Relationship Id="rId7" Type="http://schemas.openxmlformats.org/officeDocument/2006/relationships/image" Target="../media/image6.sv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3.jpeg"/><Relationship Id="rId4" Type="http://schemas.openxmlformats.org/officeDocument/2006/relationships/image" Target="../media/image12.jpeg"/><Relationship Id="rId9"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726130" flipH="1">
            <a:off x="-9522936" y="-6596917"/>
            <a:ext cx="20946525" cy="17747419"/>
          </a:xfrm>
          <a:custGeom>
            <a:avLst/>
            <a:gdLst/>
            <a:ahLst/>
            <a:cxnLst/>
            <a:rect l="l" t="t" r="r" b="b"/>
            <a:pathLst>
              <a:path w="20946525" h="17747419">
                <a:moveTo>
                  <a:pt x="20946525" y="0"/>
                </a:moveTo>
                <a:lnTo>
                  <a:pt x="0" y="0"/>
                </a:lnTo>
                <a:lnTo>
                  <a:pt x="0" y="17747419"/>
                </a:lnTo>
                <a:lnTo>
                  <a:pt x="20946525" y="17747419"/>
                </a:lnTo>
                <a:lnTo>
                  <a:pt x="2094652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8" name="TextBox 8"/>
          <p:cNvSpPr txBox="1"/>
          <p:nvPr/>
        </p:nvSpPr>
        <p:spPr>
          <a:xfrm>
            <a:off x="5606715" y="6515100"/>
            <a:ext cx="12010237" cy="1830053"/>
          </a:xfrm>
          <a:prstGeom prst="rect">
            <a:avLst/>
          </a:prstGeom>
        </p:spPr>
        <p:txBody>
          <a:bodyPr wrap="square" lIns="0" tIns="0" rIns="0" bIns="0" rtlCol="0" anchor="t">
            <a:spAutoFit/>
          </a:bodyPr>
          <a:lstStyle/>
          <a:p>
            <a:pPr algn="r">
              <a:lnSpc>
                <a:spcPct val="200000"/>
              </a:lnSpc>
            </a:pPr>
            <a:r>
              <a:rPr lang="en-US" sz="3200" b="1" spc="449" dirty="0">
                <a:solidFill>
                  <a:srgbClr val="3C3333"/>
                </a:solidFill>
                <a:latin typeface="Source Han Sans JP Heavy"/>
                <a:ea typeface="Source Han Sans JP Heavy"/>
                <a:cs typeface="Source Han Sans JP Heavy"/>
                <a:sym typeface="Source Han Sans JP Heavy"/>
              </a:rPr>
              <a:t>2025</a:t>
            </a:r>
            <a:r>
              <a:rPr lang="ja-JP" altLang="en-US" sz="3200" b="1" spc="449" dirty="0">
                <a:solidFill>
                  <a:srgbClr val="3C3333"/>
                </a:solidFill>
                <a:latin typeface="Source Han Sans JP Heavy"/>
                <a:ea typeface="Source Han Sans JP Heavy"/>
                <a:cs typeface="Source Han Sans JP Heavy"/>
                <a:sym typeface="Source Han Sans JP Heavy"/>
              </a:rPr>
              <a:t>年参議院選挙の候補者別得票数</a:t>
            </a:r>
            <a:r>
              <a:rPr lang="en-US" altLang="ja-JP" sz="3200" b="1" spc="449" dirty="0">
                <a:solidFill>
                  <a:srgbClr val="3C3333"/>
                </a:solidFill>
                <a:latin typeface="Source Han Sans JP Heavy"/>
                <a:ea typeface="Source Han Sans JP Heavy"/>
                <a:cs typeface="Source Han Sans JP Heavy"/>
                <a:sym typeface="Source Han Sans JP Heavy"/>
              </a:rPr>
              <a:t>(</a:t>
            </a:r>
            <a:r>
              <a:rPr lang="ja-JP" altLang="en-US" sz="3200" b="1" spc="449" dirty="0">
                <a:solidFill>
                  <a:srgbClr val="3C3333"/>
                </a:solidFill>
                <a:latin typeface="Source Han Sans JP Heavy"/>
                <a:ea typeface="Source Han Sans JP Heavy"/>
                <a:cs typeface="Source Han Sans JP Heavy"/>
                <a:sym typeface="Source Han Sans JP Heavy"/>
              </a:rPr>
              <a:t>選挙区</a:t>
            </a:r>
            <a:r>
              <a:rPr lang="en-US" altLang="ja-JP" sz="3200" b="1" spc="449" dirty="0">
                <a:solidFill>
                  <a:srgbClr val="3C3333"/>
                </a:solidFill>
                <a:latin typeface="Source Han Sans JP Heavy"/>
                <a:ea typeface="Source Han Sans JP Heavy"/>
                <a:cs typeface="Source Han Sans JP Heavy"/>
                <a:sym typeface="Source Han Sans JP Heavy"/>
              </a:rPr>
              <a:t>)</a:t>
            </a:r>
            <a:r>
              <a:rPr lang="ja-JP" altLang="en-US" sz="3200" b="1" spc="449" dirty="0">
                <a:solidFill>
                  <a:srgbClr val="3C3333"/>
                </a:solidFill>
                <a:latin typeface="Source Han Sans JP Heavy"/>
                <a:ea typeface="Source Han Sans JP Heavy"/>
                <a:cs typeface="Source Han Sans JP Heavy"/>
                <a:sym typeface="Source Han Sans JP Heavy"/>
              </a:rPr>
              <a:t>データを</a:t>
            </a:r>
            <a:endParaRPr lang="en-US" altLang="ja-JP" sz="3200" b="1" spc="449" dirty="0">
              <a:solidFill>
                <a:srgbClr val="3C3333"/>
              </a:solidFill>
              <a:latin typeface="Source Han Sans JP Heavy"/>
              <a:ea typeface="Source Han Sans JP Heavy"/>
              <a:cs typeface="Source Han Sans JP Heavy"/>
              <a:sym typeface="Source Han Sans JP Heavy"/>
            </a:endParaRPr>
          </a:p>
          <a:p>
            <a:pPr algn="r">
              <a:lnSpc>
                <a:spcPct val="200000"/>
              </a:lnSpc>
            </a:pPr>
            <a:r>
              <a:rPr lang="ja-JP" altLang="en-US" sz="3200" b="1" spc="449" dirty="0">
                <a:solidFill>
                  <a:srgbClr val="3C3333"/>
                </a:solidFill>
                <a:latin typeface="Source Han Sans JP Heavy"/>
                <a:ea typeface="Source Han Sans JP Heavy"/>
                <a:cs typeface="Source Han Sans JP Heavy"/>
                <a:sym typeface="Source Han Sans JP Heavy"/>
              </a:rPr>
              <a:t>活用した選挙方針考案と候補者策定プロジェクト</a:t>
            </a:r>
            <a:endParaRPr lang="en-US" sz="3200" b="1" spc="449" dirty="0">
              <a:solidFill>
                <a:srgbClr val="3C3333"/>
              </a:solidFill>
              <a:latin typeface="Source Han Sans JP Heavy"/>
              <a:ea typeface="Source Han Sans JP Heavy"/>
              <a:cs typeface="Source Han Sans JP Heavy"/>
              <a:sym typeface="Source Han Sans JP Heav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6A4B7-6CBA-3EBC-A80D-288C8AB0CCD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8DD8E2F-19FF-46E8-BD97-CED828604D52}"/>
              </a:ext>
            </a:extLst>
          </p:cNvPr>
          <p:cNvSpPr/>
          <p:nvPr/>
        </p:nvSpPr>
        <p:spPr>
          <a:xfrm>
            <a:off x="17259300" y="441326"/>
            <a:ext cx="615242" cy="454024"/>
          </a:xfrm>
          <a:custGeom>
            <a:avLst/>
            <a:gdLst/>
            <a:ahLst/>
            <a:cxnLst/>
            <a:rect l="l" t="t" r="r" b="b"/>
            <a:pathLst>
              <a:path w="615242" h="454024">
                <a:moveTo>
                  <a:pt x="0" y="0"/>
                </a:moveTo>
                <a:lnTo>
                  <a:pt x="615242" y="0"/>
                </a:lnTo>
                <a:lnTo>
                  <a:pt x="615242" y="454024"/>
                </a:lnTo>
                <a:lnTo>
                  <a:pt x="0" y="4540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3" name="Freeform 3">
            <a:extLst>
              <a:ext uri="{FF2B5EF4-FFF2-40B4-BE49-F238E27FC236}">
                <a16:creationId xmlns:a16="http://schemas.microsoft.com/office/drawing/2014/main" id="{B74F17AD-9A06-4385-4C83-009FD7614D8F}"/>
              </a:ext>
            </a:extLst>
          </p:cNvPr>
          <p:cNvSpPr/>
          <p:nvPr/>
        </p:nvSpPr>
        <p:spPr>
          <a:xfrm>
            <a:off x="17183100" y="622918"/>
            <a:ext cx="457386" cy="377207"/>
          </a:xfrm>
          <a:custGeom>
            <a:avLst/>
            <a:gdLst/>
            <a:ahLst/>
            <a:cxnLst/>
            <a:rect l="l" t="t" r="r" b="b"/>
            <a:pathLst>
              <a:path w="457386" h="377207">
                <a:moveTo>
                  <a:pt x="0" y="0"/>
                </a:moveTo>
                <a:lnTo>
                  <a:pt x="457386" y="0"/>
                </a:lnTo>
                <a:lnTo>
                  <a:pt x="457386" y="377207"/>
                </a:lnTo>
                <a:lnTo>
                  <a:pt x="0" y="3772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4" name="TextBox 4">
            <a:extLst>
              <a:ext uri="{FF2B5EF4-FFF2-40B4-BE49-F238E27FC236}">
                <a16:creationId xmlns:a16="http://schemas.microsoft.com/office/drawing/2014/main" id="{EA2776CA-BF44-CCA5-D247-A379507D2131}"/>
              </a:ext>
            </a:extLst>
          </p:cNvPr>
          <p:cNvSpPr txBox="1"/>
          <p:nvPr/>
        </p:nvSpPr>
        <p:spPr>
          <a:xfrm>
            <a:off x="7118221" y="3924300"/>
            <a:ext cx="10756321" cy="1007520"/>
          </a:xfrm>
          <a:prstGeom prst="rect">
            <a:avLst/>
          </a:prstGeom>
        </p:spPr>
        <p:txBody>
          <a:bodyPr wrap="square" lIns="0" tIns="0" rIns="0" bIns="0" rtlCol="0" anchor="t">
            <a:spAutoFit/>
          </a:bodyPr>
          <a:lstStyle/>
          <a:p>
            <a:pPr algn="l">
              <a:lnSpc>
                <a:spcPts val="8399"/>
              </a:lnSpc>
            </a:pPr>
            <a:r>
              <a:rPr lang="ja-JP" altLang="en-US" sz="5999" b="1" spc="899" dirty="0">
                <a:solidFill>
                  <a:srgbClr val="4D4B4B"/>
                </a:solidFill>
                <a:latin typeface="Source Han Sans JP Bold"/>
                <a:ea typeface="Source Han Sans JP Bold"/>
                <a:cs typeface="Source Han Sans JP Bold"/>
                <a:sym typeface="Source Han Sans JP Bold"/>
              </a:rPr>
              <a:t>サイトマップ</a:t>
            </a:r>
            <a:endParaRPr lang="en-US" sz="5999" b="1" spc="899" dirty="0">
              <a:solidFill>
                <a:srgbClr val="4D4B4B"/>
              </a:solidFill>
              <a:latin typeface="Source Han Sans JP Bold"/>
              <a:ea typeface="Source Han Sans JP Bold"/>
              <a:cs typeface="Source Han Sans JP Bold"/>
              <a:sym typeface="Source Han Sans JP Bold"/>
            </a:endParaRPr>
          </a:p>
        </p:txBody>
      </p:sp>
      <p:sp>
        <p:nvSpPr>
          <p:cNvPr id="5" name="TextBox 5">
            <a:extLst>
              <a:ext uri="{FF2B5EF4-FFF2-40B4-BE49-F238E27FC236}">
                <a16:creationId xmlns:a16="http://schemas.microsoft.com/office/drawing/2014/main" id="{80E023E0-B730-559C-C3EE-8076DA231FFF}"/>
              </a:ext>
            </a:extLst>
          </p:cNvPr>
          <p:cNvSpPr txBox="1"/>
          <p:nvPr/>
        </p:nvSpPr>
        <p:spPr>
          <a:xfrm>
            <a:off x="1106757" y="3564338"/>
            <a:ext cx="5283701" cy="2518895"/>
          </a:xfrm>
          <a:prstGeom prst="rect">
            <a:avLst/>
          </a:prstGeom>
        </p:spPr>
        <p:txBody>
          <a:bodyPr lIns="0" tIns="0" rIns="0" bIns="0" rtlCol="0" anchor="t">
            <a:spAutoFit/>
          </a:bodyPr>
          <a:lstStyle/>
          <a:p>
            <a:pPr algn="ctr">
              <a:lnSpc>
                <a:spcPts val="21000"/>
              </a:lnSpc>
            </a:pPr>
            <a:r>
              <a:rPr lang="en-US" sz="15000" b="1" dirty="0">
                <a:solidFill>
                  <a:srgbClr val="3C3333"/>
                </a:solidFill>
                <a:latin typeface="Source Han Sans JP Heavy"/>
                <a:ea typeface="Source Han Sans JP Heavy"/>
                <a:cs typeface="Source Han Sans JP Heavy"/>
                <a:sym typeface="Source Han Sans JP Heavy"/>
              </a:rPr>
              <a:t>0</a:t>
            </a:r>
            <a:r>
              <a:rPr lang="en-US" altLang="ja-JP" sz="15000" b="1" dirty="0">
                <a:solidFill>
                  <a:srgbClr val="3C3333"/>
                </a:solidFill>
                <a:latin typeface="Source Han Sans JP Heavy"/>
                <a:ea typeface="Source Han Sans JP Heavy"/>
                <a:cs typeface="Source Han Sans JP Heavy"/>
                <a:sym typeface="Source Han Sans JP Heavy"/>
              </a:rPr>
              <a:t>4</a:t>
            </a:r>
          </a:p>
        </p:txBody>
      </p:sp>
      <p:sp>
        <p:nvSpPr>
          <p:cNvPr id="7" name="AutoShape 7">
            <a:extLst>
              <a:ext uri="{FF2B5EF4-FFF2-40B4-BE49-F238E27FC236}">
                <a16:creationId xmlns:a16="http://schemas.microsoft.com/office/drawing/2014/main" id="{80D87BF3-A445-DBC7-4925-3DA48408070F}"/>
              </a:ext>
            </a:extLst>
          </p:cNvPr>
          <p:cNvSpPr/>
          <p:nvPr/>
        </p:nvSpPr>
        <p:spPr>
          <a:xfrm flipV="1">
            <a:off x="6390458" y="3652837"/>
            <a:ext cx="0" cy="2981325"/>
          </a:xfrm>
          <a:prstGeom prst="line">
            <a:avLst/>
          </a:prstGeom>
          <a:ln w="19050" cap="flat">
            <a:solidFill>
              <a:srgbClr val="3C3333"/>
            </a:solidFill>
            <a:prstDash val="solid"/>
            <a:headEnd type="none" w="sm" len="sm"/>
            <a:tailEnd type="none" w="sm" len="sm"/>
          </a:ln>
        </p:spPr>
        <p:txBody>
          <a:bodyPr/>
          <a:lstStyle/>
          <a:p>
            <a:endParaRPr lang="ja-JP" altLang="en-US"/>
          </a:p>
        </p:txBody>
      </p:sp>
    </p:spTree>
    <p:extLst>
      <p:ext uri="{BB962C8B-B14F-4D97-AF65-F5344CB8AC3E}">
        <p14:creationId xmlns:p14="http://schemas.microsoft.com/office/powerpoint/2010/main" val="1251064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259300" y="441326"/>
            <a:ext cx="615242" cy="454024"/>
          </a:xfrm>
          <a:custGeom>
            <a:avLst/>
            <a:gdLst/>
            <a:ahLst/>
            <a:cxnLst/>
            <a:rect l="l" t="t" r="r" b="b"/>
            <a:pathLst>
              <a:path w="615242" h="454024">
                <a:moveTo>
                  <a:pt x="0" y="0"/>
                </a:moveTo>
                <a:lnTo>
                  <a:pt x="615242" y="0"/>
                </a:lnTo>
                <a:lnTo>
                  <a:pt x="615242" y="454024"/>
                </a:lnTo>
                <a:lnTo>
                  <a:pt x="0" y="4540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3" name="Freeform 3"/>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4" name="Freeform 4"/>
          <p:cNvSpPr/>
          <p:nvPr/>
        </p:nvSpPr>
        <p:spPr>
          <a:xfrm>
            <a:off x="17183100" y="622918"/>
            <a:ext cx="457386" cy="377207"/>
          </a:xfrm>
          <a:custGeom>
            <a:avLst/>
            <a:gdLst/>
            <a:ahLst/>
            <a:cxnLst/>
            <a:rect l="l" t="t" r="r" b="b"/>
            <a:pathLst>
              <a:path w="457386" h="377207">
                <a:moveTo>
                  <a:pt x="0" y="0"/>
                </a:moveTo>
                <a:lnTo>
                  <a:pt x="457386" y="0"/>
                </a:lnTo>
                <a:lnTo>
                  <a:pt x="457386" y="377207"/>
                </a:lnTo>
                <a:lnTo>
                  <a:pt x="0" y="3772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grpSp>
        <p:nvGrpSpPr>
          <p:cNvPr id="5" name="Group 5"/>
          <p:cNvGrpSpPr/>
          <p:nvPr/>
        </p:nvGrpSpPr>
        <p:grpSpPr>
          <a:xfrm>
            <a:off x="7268595" y="6929581"/>
            <a:ext cx="3727745" cy="721301"/>
            <a:chOff x="0" y="0"/>
            <a:chExt cx="981793" cy="189972"/>
          </a:xfrm>
        </p:grpSpPr>
        <p:sp>
          <p:nvSpPr>
            <p:cNvPr id="6" name="Freeform 6"/>
            <p:cNvSpPr/>
            <p:nvPr/>
          </p:nvSpPr>
          <p:spPr>
            <a:xfrm>
              <a:off x="0" y="0"/>
              <a:ext cx="981793" cy="189972"/>
            </a:xfrm>
            <a:custGeom>
              <a:avLst/>
              <a:gdLst/>
              <a:ahLst/>
              <a:cxnLst/>
              <a:rect l="l" t="t" r="r" b="b"/>
              <a:pathLst>
                <a:path w="981793" h="189972">
                  <a:moveTo>
                    <a:pt x="94986" y="0"/>
                  </a:moveTo>
                  <a:lnTo>
                    <a:pt x="886807" y="0"/>
                  </a:lnTo>
                  <a:cubicBezTo>
                    <a:pt x="939266" y="0"/>
                    <a:pt x="981793" y="42527"/>
                    <a:pt x="981793" y="94986"/>
                  </a:cubicBezTo>
                  <a:lnTo>
                    <a:pt x="981793" y="94986"/>
                  </a:lnTo>
                  <a:cubicBezTo>
                    <a:pt x="981793" y="120178"/>
                    <a:pt x="971786" y="144338"/>
                    <a:pt x="953972" y="162152"/>
                  </a:cubicBezTo>
                  <a:cubicBezTo>
                    <a:pt x="936159" y="179965"/>
                    <a:pt x="911999" y="189972"/>
                    <a:pt x="886807" y="189972"/>
                  </a:cubicBezTo>
                  <a:lnTo>
                    <a:pt x="94986" y="189972"/>
                  </a:lnTo>
                  <a:cubicBezTo>
                    <a:pt x="69794" y="189972"/>
                    <a:pt x="45634" y="179965"/>
                    <a:pt x="27821" y="162152"/>
                  </a:cubicBezTo>
                  <a:cubicBezTo>
                    <a:pt x="10007" y="144338"/>
                    <a:pt x="0" y="120178"/>
                    <a:pt x="0" y="94986"/>
                  </a:cubicBezTo>
                  <a:lnTo>
                    <a:pt x="0" y="94986"/>
                  </a:lnTo>
                  <a:cubicBezTo>
                    <a:pt x="0" y="69794"/>
                    <a:pt x="10007" y="45634"/>
                    <a:pt x="27821" y="27821"/>
                  </a:cubicBezTo>
                  <a:cubicBezTo>
                    <a:pt x="45634" y="10007"/>
                    <a:pt x="69794" y="0"/>
                    <a:pt x="94986" y="0"/>
                  </a:cubicBezTo>
                  <a:close/>
                </a:path>
              </a:pathLst>
            </a:custGeom>
            <a:solidFill>
              <a:srgbClr val="4D4B4B"/>
            </a:solidFill>
          </p:spPr>
          <p:txBody>
            <a:bodyPr/>
            <a:lstStyle/>
            <a:p>
              <a:endParaRPr lang="ja-JP" altLang="en-US"/>
            </a:p>
          </p:txBody>
        </p:sp>
        <p:sp>
          <p:nvSpPr>
            <p:cNvPr id="7" name="TextBox 7"/>
            <p:cNvSpPr txBox="1"/>
            <p:nvPr/>
          </p:nvSpPr>
          <p:spPr>
            <a:xfrm>
              <a:off x="0" y="-38100"/>
              <a:ext cx="981793" cy="228072"/>
            </a:xfrm>
            <a:prstGeom prst="rect">
              <a:avLst/>
            </a:prstGeom>
          </p:spPr>
          <p:txBody>
            <a:bodyPr lIns="50800" tIns="50800" rIns="50800" bIns="50800" rtlCol="0" anchor="ctr"/>
            <a:lstStyle/>
            <a:p>
              <a:pPr algn="ctr">
                <a:lnSpc>
                  <a:spcPts val="3500"/>
                </a:lnSpc>
              </a:pPr>
              <a:endParaRPr/>
            </a:p>
          </p:txBody>
        </p:sp>
      </p:grpSp>
      <p:sp>
        <p:nvSpPr>
          <p:cNvPr id="8" name="TextBox 8"/>
          <p:cNvSpPr txBox="1"/>
          <p:nvPr/>
        </p:nvSpPr>
        <p:spPr>
          <a:xfrm>
            <a:off x="6858806" y="7835497"/>
            <a:ext cx="4547324" cy="596898"/>
          </a:xfrm>
          <a:prstGeom prst="rect">
            <a:avLst/>
          </a:prstGeom>
        </p:spPr>
        <p:txBody>
          <a:bodyPr lIns="0" tIns="0" rIns="0" bIns="0" rtlCol="0" anchor="t">
            <a:spAutoFit/>
          </a:bodyPr>
          <a:lstStyle/>
          <a:p>
            <a:pPr algn="ctr">
              <a:lnSpc>
                <a:spcPts val="4900"/>
              </a:lnSpc>
            </a:pPr>
            <a:r>
              <a:rPr lang="en-US" sz="3500" spc="525">
                <a:solidFill>
                  <a:srgbClr val="4D4B4B"/>
                </a:solidFill>
                <a:latin typeface="Source Han Sans JP"/>
                <a:ea typeface="Source Han Sans JP"/>
                <a:cs typeface="Source Han Sans JP"/>
                <a:sym typeface="Source Han Sans JP"/>
              </a:rPr>
              <a:t>変化を恐れない</a:t>
            </a:r>
          </a:p>
        </p:txBody>
      </p:sp>
      <p:sp>
        <p:nvSpPr>
          <p:cNvPr id="9" name="TextBox 9"/>
          <p:cNvSpPr txBox="1"/>
          <p:nvPr/>
        </p:nvSpPr>
        <p:spPr>
          <a:xfrm>
            <a:off x="1679661" y="515940"/>
            <a:ext cx="9400993" cy="863595"/>
          </a:xfrm>
          <a:prstGeom prst="rect">
            <a:avLst/>
          </a:prstGeom>
        </p:spPr>
        <p:txBody>
          <a:bodyPr lIns="0" tIns="0" rIns="0" bIns="0" rtlCol="0" anchor="t">
            <a:spAutoFit/>
          </a:bodyPr>
          <a:lstStyle/>
          <a:p>
            <a:pPr algn="l">
              <a:lnSpc>
                <a:spcPts val="7000"/>
              </a:lnSpc>
            </a:pPr>
            <a:r>
              <a:rPr lang="en-US" sz="5000" b="1" spc="750">
                <a:solidFill>
                  <a:srgbClr val="4D4B4B"/>
                </a:solidFill>
                <a:latin typeface="Source Han Sans JP Bold"/>
                <a:ea typeface="Source Han Sans JP Bold"/>
                <a:cs typeface="Source Han Sans JP Bold"/>
                <a:sym typeface="Source Han Sans JP Bold"/>
              </a:rPr>
              <a:t>バリュー</a:t>
            </a:r>
          </a:p>
        </p:txBody>
      </p:sp>
      <p:sp>
        <p:nvSpPr>
          <p:cNvPr id="10" name="TextBox 10"/>
          <p:cNvSpPr txBox="1"/>
          <p:nvPr/>
        </p:nvSpPr>
        <p:spPr>
          <a:xfrm>
            <a:off x="7268595" y="6969558"/>
            <a:ext cx="3727745" cy="523873"/>
          </a:xfrm>
          <a:prstGeom prst="rect">
            <a:avLst/>
          </a:prstGeom>
        </p:spPr>
        <p:txBody>
          <a:bodyPr lIns="0" tIns="0" rIns="0" bIns="0" rtlCol="0" anchor="t">
            <a:spAutoFit/>
          </a:bodyPr>
          <a:lstStyle/>
          <a:p>
            <a:pPr algn="ctr">
              <a:lnSpc>
                <a:spcPts val="4200"/>
              </a:lnSpc>
            </a:pPr>
            <a:r>
              <a:rPr lang="en-US" sz="3000" b="1" spc="450">
                <a:solidFill>
                  <a:srgbClr val="FFFFFF"/>
                </a:solidFill>
                <a:latin typeface="Source Han Sans JP Heavy"/>
                <a:ea typeface="Source Han Sans JP Heavy"/>
                <a:cs typeface="Source Han Sans JP Heavy"/>
                <a:sym typeface="Source Han Sans JP Heavy"/>
              </a:rPr>
              <a:t>CHANGE</a:t>
            </a:r>
          </a:p>
        </p:txBody>
      </p:sp>
      <p:sp>
        <p:nvSpPr>
          <p:cNvPr id="11" name="TextBox 11"/>
          <p:cNvSpPr txBox="1"/>
          <p:nvPr/>
        </p:nvSpPr>
        <p:spPr>
          <a:xfrm>
            <a:off x="9057096" y="2966244"/>
            <a:ext cx="2661352" cy="523873"/>
          </a:xfrm>
          <a:prstGeom prst="rect">
            <a:avLst/>
          </a:prstGeom>
        </p:spPr>
        <p:txBody>
          <a:bodyPr lIns="0" tIns="0" rIns="0" bIns="0" rtlCol="0" anchor="t">
            <a:spAutoFit/>
          </a:bodyPr>
          <a:lstStyle/>
          <a:p>
            <a:pPr algn="l">
              <a:lnSpc>
                <a:spcPts val="4200"/>
              </a:lnSpc>
            </a:pPr>
            <a:r>
              <a:rPr lang="en-US" sz="3000" spc="450">
                <a:solidFill>
                  <a:srgbClr val="4D4B4B"/>
                </a:solidFill>
                <a:latin typeface="Source Han Sans JP"/>
                <a:ea typeface="Source Han Sans JP"/>
                <a:cs typeface="Source Han Sans JP"/>
                <a:sym typeface="Source Han Sans JP"/>
              </a:rPr>
              <a:t>Value</a:t>
            </a:r>
          </a:p>
        </p:txBody>
      </p:sp>
      <p:sp>
        <p:nvSpPr>
          <p:cNvPr id="12" name="TextBox 12"/>
          <p:cNvSpPr txBox="1"/>
          <p:nvPr/>
        </p:nvSpPr>
        <p:spPr>
          <a:xfrm>
            <a:off x="6569552" y="1522567"/>
            <a:ext cx="3507628" cy="2715902"/>
          </a:xfrm>
          <a:prstGeom prst="rect">
            <a:avLst/>
          </a:prstGeom>
        </p:spPr>
        <p:txBody>
          <a:bodyPr lIns="0" tIns="0" rIns="0" bIns="0" rtlCol="0" anchor="t">
            <a:spAutoFit/>
          </a:bodyPr>
          <a:lstStyle/>
          <a:p>
            <a:pPr algn="ctr">
              <a:lnSpc>
                <a:spcPts val="22150"/>
              </a:lnSpc>
            </a:pPr>
            <a:r>
              <a:rPr lang="en-US" sz="15821" spc="2373">
                <a:solidFill>
                  <a:srgbClr val="4D4B4B"/>
                </a:solidFill>
                <a:latin typeface="Source Han Sans JP"/>
                <a:ea typeface="Source Han Sans JP"/>
                <a:cs typeface="Source Han Sans JP"/>
                <a:sym typeface="Source Han Sans JP"/>
              </a:rPr>
              <a:t>3</a:t>
            </a:r>
          </a:p>
        </p:txBody>
      </p:sp>
      <p:grpSp>
        <p:nvGrpSpPr>
          <p:cNvPr id="13" name="Group 13"/>
          <p:cNvGrpSpPr/>
          <p:nvPr/>
        </p:nvGrpSpPr>
        <p:grpSpPr>
          <a:xfrm>
            <a:off x="2420485" y="6929581"/>
            <a:ext cx="3727745" cy="721301"/>
            <a:chOff x="0" y="0"/>
            <a:chExt cx="981793" cy="189972"/>
          </a:xfrm>
        </p:grpSpPr>
        <p:sp>
          <p:nvSpPr>
            <p:cNvPr id="14" name="Freeform 14"/>
            <p:cNvSpPr/>
            <p:nvPr/>
          </p:nvSpPr>
          <p:spPr>
            <a:xfrm>
              <a:off x="0" y="0"/>
              <a:ext cx="981793" cy="189972"/>
            </a:xfrm>
            <a:custGeom>
              <a:avLst/>
              <a:gdLst/>
              <a:ahLst/>
              <a:cxnLst/>
              <a:rect l="l" t="t" r="r" b="b"/>
              <a:pathLst>
                <a:path w="981793" h="189972">
                  <a:moveTo>
                    <a:pt x="94986" y="0"/>
                  </a:moveTo>
                  <a:lnTo>
                    <a:pt x="886807" y="0"/>
                  </a:lnTo>
                  <a:cubicBezTo>
                    <a:pt x="939266" y="0"/>
                    <a:pt x="981793" y="42527"/>
                    <a:pt x="981793" y="94986"/>
                  </a:cubicBezTo>
                  <a:lnTo>
                    <a:pt x="981793" y="94986"/>
                  </a:lnTo>
                  <a:cubicBezTo>
                    <a:pt x="981793" y="120178"/>
                    <a:pt x="971786" y="144338"/>
                    <a:pt x="953972" y="162152"/>
                  </a:cubicBezTo>
                  <a:cubicBezTo>
                    <a:pt x="936159" y="179965"/>
                    <a:pt x="911999" y="189972"/>
                    <a:pt x="886807" y="189972"/>
                  </a:cubicBezTo>
                  <a:lnTo>
                    <a:pt x="94986" y="189972"/>
                  </a:lnTo>
                  <a:cubicBezTo>
                    <a:pt x="69794" y="189972"/>
                    <a:pt x="45634" y="179965"/>
                    <a:pt x="27821" y="162152"/>
                  </a:cubicBezTo>
                  <a:cubicBezTo>
                    <a:pt x="10007" y="144338"/>
                    <a:pt x="0" y="120178"/>
                    <a:pt x="0" y="94986"/>
                  </a:cubicBezTo>
                  <a:lnTo>
                    <a:pt x="0" y="94986"/>
                  </a:lnTo>
                  <a:cubicBezTo>
                    <a:pt x="0" y="69794"/>
                    <a:pt x="10007" y="45634"/>
                    <a:pt x="27821" y="27821"/>
                  </a:cubicBezTo>
                  <a:cubicBezTo>
                    <a:pt x="45634" y="10007"/>
                    <a:pt x="69794" y="0"/>
                    <a:pt x="94986" y="0"/>
                  </a:cubicBezTo>
                  <a:close/>
                </a:path>
              </a:pathLst>
            </a:custGeom>
            <a:solidFill>
              <a:srgbClr val="4D4B4B"/>
            </a:solidFill>
          </p:spPr>
          <p:txBody>
            <a:bodyPr/>
            <a:lstStyle/>
            <a:p>
              <a:endParaRPr lang="ja-JP" altLang="en-US"/>
            </a:p>
          </p:txBody>
        </p:sp>
        <p:sp>
          <p:nvSpPr>
            <p:cNvPr id="15" name="TextBox 15"/>
            <p:cNvSpPr txBox="1"/>
            <p:nvPr/>
          </p:nvSpPr>
          <p:spPr>
            <a:xfrm>
              <a:off x="0" y="-38100"/>
              <a:ext cx="981793" cy="228072"/>
            </a:xfrm>
            <a:prstGeom prst="rect">
              <a:avLst/>
            </a:prstGeom>
          </p:spPr>
          <p:txBody>
            <a:bodyPr lIns="50800" tIns="50800" rIns="50800" bIns="50800" rtlCol="0" anchor="ctr"/>
            <a:lstStyle/>
            <a:p>
              <a:pPr algn="ctr">
                <a:lnSpc>
                  <a:spcPts val="3500"/>
                </a:lnSpc>
              </a:pPr>
              <a:endParaRPr/>
            </a:p>
          </p:txBody>
        </p:sp>
      </p:grpSp>
      <p:sp>
        <p:nvSpPr>
          <p:cNvPr id="16" name="TextBox 16"/>
          <p:cNvSpPr txBox="1"/>
          <p:nvPr/>
        </p:nvSpPr>
        <p:spPr>
          <a:xfrm>
            <a:off x="2010696" y="7835497"/>
            <a:ext cx="4547324" cy="596898"/>
          </a:xfrm>
          <a:prstGeom prst="rect">
            <a:avLst/>
          </a:prstGeom>
        </p:spPr>
        <p:txBody>
          <a:bodyPr lIns="0" tIns="0" rIns="0" bIns="0" rtlCol="0" anchor="t">
            <a:spAutoFit/>
          </a:bodyPr>
          <a:lstStyle/>
          <a:p>
            <a:pPr algn="ctr">
              <a:lnSpc>
                <a:spcPts val="4900"/>
              </a:lnSpc>
            </a:pPr>
            <a:r>
              <a:rPr lang="en-US" sz="3500" spc="525">
                <a:solidFill>
                  <a:srgbClr val="4D4B4B"/>
                </a:solidFill>
                <a:latin typeface="Source Han Sans JP"/>
                <a:ea typeface="Source Han Sans JP"/>
                <a:cs typeface="Source Han Sans JP"/>
                <a:sym typeface="Source Han Sans JP"/>
              </a:rPr>
              <a:t>機会は取りに行く</a:t>
            </a:r>
          </a:p>
        </p:txBody>
      </p:sp>
      <p:sp>
        <p:nvSpPr>
          <p:cNvPr id="17" name="TextBox 17"/>
          <p:cNvSpPr txBox="1"/>
          <p:nvPr/>
        </p:nvSpPr>
        <p:spPr>
          <a:xfrm>
            <a:off x="2420485" y="6969558"/>
            <a:ext cx="3727745" cy="523873"/>
          </a:xfrm>
          <a:prstGeom prst="rect">
            <a:avLst/>
          </a:prstGeom>
        </p:spPr>
        <p:txBody>
          <a:bodyPr lIns="0" tIns="0" rIns="0" bIns="0" rtlCol="0" anchor="t">
            <a:spAutoFit/>
          </a:bodyPr>
          <a:lstStyle/>
          <a:p>
            <a:pPr algn="ctr">
              <a:lnSpc>
                <a:spcPts val="4200"/>
              </a:lnSpc>
            </a:pPr>
            <a:r>
              <a:rPr lang="en-US" sz="3000" b="1" spc="450">
                <a:solidFill>
                  <a:srgbClr val="FFFFFF"/>
                </a:solidFill>
                <a:latin typeface="Source Han Sans JP Heavy"/>
                <a:ea typeface="Source Han Sans JP Heavy"/>
                <a:cs typeface="Source Han Sans JP Heavy"/>
                <a:sym typeface="Source Han Sans JP Heavy"/>
              </a:rPr>
              <a:t>CHANCE</a:t>
            </a:r>
          </a:p>
        </p:txBody>
      </p:sp>
      <p:grpSp>
        <p:nvGrpSpPr>
          <p:cNvPr id="18" name="Group 18"/>
          <p:cNvGrpSpPr/>
          <p:nvPr/>
        </p:nvGrpSpPr>
        <p:grpSpPr>
          <a:xfrm>
            <a:off x="12139770" y="6929581"/>
            <a:ext cx="3727745" cy="721301"/>
            <a:chOff x="0" y="0"/>
            <a:chExt cx="981793" cy="189972"/>
          </a:xfrm>
        </p:grpSpPr>
        <p:sp>
          <p:nvSpPr>
            <p:cNvPr id="19" name="Freeform 19"/>
            <p:cNvSpPr/>
            <p:nvPr/>
          </p:nvSpPr>
          <p:spPr>
            <a:xfrm>
              <a:off x="0" y="0"/>
              <a:ext cx="981793" cy="189972"/>
            </a:xfrm>
            <a:custGeom>
              <a:avLst/>
              <a:gdLst/>
              <a:ahLst/>
              <a:cxnLst/>
              <a:rect l="l" t="t" r="r" b="b"/>
              <a:pathLst>
                <a:path w="981793" h="189972">
                  <a:moveTo>
                    <a:pt x="94986" y="0"/>
                  </a:moveTo>
                  <a:lnTo>
                    <a:pt x="886807" y="0"/>
                  </a:lnTo>
                  <a:cubicBezTo>
                    <a:pt x="939266" y="0"/>
                    <a:pt x="981793" y="42527"/>
                    <a:pt x="981793" y="94986"/>
                  </a:cubicBezTo>
                  <a:lnTo>
                    <a:pt x="981793" y="94986"/>
                  </a:lnTo>
                  <a:cubicBezTo>
                    <a:pt x="981793" y="120178"/>
                    <a:pt x="971786" y="144338"/>
                    <a:pt x="953972" y="162152"/>
                  </a:cubicBezTo>
                  <a:cubicBezTo>
                    <a:pt x="936159" y="179965"/>
                    <a:pt x="911999" y="189972"/>
                    <a:pt x="886807" y="189972"/>
                  </a:cubicBezTo>
                  <a:lnTo>
                    <a:pt x="94986" y="189972"/>
                  </a:lnTo>
                  <a:cubicBezTo>
                    <a:pt x="69794" y="189972"/>
                    <a:pt x="45634" y="179965"/>
                    <a:pt x="27821" y="162152"/>
                  </a:cubicBezTo>
                  <a:cubicBezTo>
                    <a:pt x="10007" y="144338"/>
                    <a:pt x="0" y="120178"/>
                    <a:pt x="0" y="94986"/>
                  </a:cubicBezTo>
                  <a:lnTo>
                    <a:pt x="0" y="94986"/>
                  </a:lnTo>
                  <a:cubicBezTo>
                    <a:pt x="0" y="69794"/>
                    <a:pt x="10007" y="45634"/>
                    <a:pt x="27821" y="27821"/>
                  </a:cubicBezTo>
                  <a:cubicBezTo>
                    <a:pt x="45634" y="10007"/>
                    <a:pt x="69794" y="0"/>
                    <a:pt x="94986" y="0"/>
                  </a:cubicBezTo>
                  <a:close/>
                </a:path>
              </a:pathLst>
            </a:custGeom>
            <a:solidFill>
              <a:srgbClr val="4D4B4B"/>
            </a:solidFill>
          </p:spPr>
          <p:txBody>
            <a:bodyPr/>
            <a:lstStyle/>
            <a:p>
              <a:endParaRPr lang="ja-JP" altLang="en-US"/>
            </a:p>
          </p:txBody>
        </p:sp>
        <p:sp>
          <p:nvSpPr>
            <p:cNvPr id="20" name="TextBox 20"/>
            <p:cNvSpPr txBox="1"/>
            <p:nvPr/>
          </p:nvSpPr>
          <p:spPr>
            <a:xfrm>
              <a:off x="0" y="-38100"/>
              <a:ext cx="981793" cy="228072"/>
            </a:xfrm>
            <a:prstGeom prst="rect">
              <a:avLst/>
            </a:prstGeom>
          </p:spPr>
          <p:txBody>
            <a:bodyPr lIns="50800" tIns="50800" rIns="50800" bIns="50800" rtlCol="0" anchor="ctr"/>
            <a:lstStyle/>
            <a:p>
              <a:pPr algn="ctr">
                <a:lnSpc>
                  <a:spcPts val="3500"/>
                </a:lnSpc>
              </a:pPr>
              <a:endParaRPr/>
            </a:p>
          </p:txBody>
        </p:sp>
      </p:grpSp>
      <p:sp>
        <p:nvSpPr>
          <p:cNvPr id="21" name="TextBox 21"/>
          <p:cNvSpPr txBox="1"/>
          <p:nvPr/>
        </p:nvSpPr>
        <p:spPr>
          <a:xfrm>
            <a:off x="11729980" y="7835497"/>
            <a:ext cx="4547324" cy="596898"/>
          </a:xfrm>
          <a:prstGeom prst="rect">
            <a:avLst/>
          </a:prstGeom>
        </p:spPr>
        <p:txBody>
          <a:bodyPr lIns="0" tIns="0" rIns="0" bIns="0" rtlCol="0" anchor="t">
            <a:spAutoFit/>
          </a:bodyPr>
          <a:lstStyle/>
          <a:p>
            <a:pPr algn="ctr">
              <a:lnSpc>
                <a:spcPts val="4900"/>
              </a:lnSpc>
            </a:pPr>
            <a:r>
              <a:rPr lang="en-US" sz="3500" spc="525">
                <a:solidFill>
                  <a:srgbClr val="4D4B4B"/>
                </a:solidFill>
                <a:latin typeface="Source Han Sans JP"/>
                <a:ea typeface="Source Han Sans JP"/>
                <a:cs typeface="Source Han Sans JP"/>
                <a:sym typeface="Source Han Sans JP"/>
              </a:rPr>
              <a:t>とにかく楽しむ</a:t>
            </a:r>
          </a:p>
        </p:txBody>
      </p:sp>
      <p:sp>
        <p:nvSpPr>
          <p:cNvPr id="22" name="TextBox 22"/>
          <p:cNvSpPr txBox="1"/>
          <p:nvPr/>
        </p:nvSpPr>
        <p:spPr>
          <a:xfrm>
            <a:off x="12139770" y="6969558"/>
            <a:ext cx="3727745" cy="523873"/>
          </a:xfrm>
          <a:prstGeom prst="rect">
            <a:avLst/>
          </a:prstGeom>
        </p:spPr>
        <p:txBody>
          <a:bodyPr lIns="0" tIns="0" rIns="0" bIns="0" rtlCol="0" anchor="t">
            <a:spAutoFit/>
          </a:bodyPr>
          <a:lstStyle/>
          <a:p>
            <a:pPr algn="ctr">
              <a:lnSpc>
                <a:spcPts val="4200"/>
              </a:lnSpc>
            </a:pPr>
            <a:r>
              <a:rPr lang="en-US" sz="3000" b="1" spc="450">
                <a:solidFill>
                  <a:srgbClr val="FFFFFF"/>
                </a:solidFill>
                <a:latin typeface="Source Han Sans JP Heavy"/>
                <a:ea typeface="Source Han Sans JP Heavy"/>
                <a:cs typeface="Source Han Sans JP Heavy"/>
                <a:sym typeface="Source Han Sans JP Heavy"/>
              </a:rPr>
              <a:t>CHILL</a:t>
            </a:r>
          </a:p>
        </p:txBody>
      </p:sp>
      <p:sp>
        <p:nvSpPr>
          <p:cNvPr id="23" name="TextBox 23"/>
          <p:cNvSpPr txBox="1"/>
          <p:nvPr/>
        </p:nvSpPr>
        <p:spPr>
          <a:xfrm>
            <a:off x="2215590" y="4360546"/>
            <a:ext cx="13856819" cy="1442083"/>
          </a:xfrm>
          <a:prstGeom prst="rect">
            <a:avLst/>
          </a:prstGeom>
        </p:spPr>
        <p:txBody>
          <a:bodyPr lIns="0" tIns="0" rIns="0" bIns="0" rtlCol="0" anchor="t">
            <a:spAutoFit/>
          </a:bodyPr>
          <a:lstStyle/>
          <a:p>
            <a:pPr algn="l">
              <a:lnSpc>
                <a:spcPts val="3960"/>
              </a:lnSpc>
            </a:pPr>
            <a:r>
              <a:rPr lang="en-US" sz="2200" spc="330">
                <a:solidFill>
                  <a:srgbClr val="4D4B4B"/>
                </a:solidFill>
                <a:latin typeface="Source Han Sans JP"/>
                <a:ea typeface="Source Han Sans JP"/>
                <a:cs typeface="Source Han Sans JP"/>
                <a:sym typeface="Source Han Sans JP"/>
              </a:rPr>
              <a:t>日々の活動の基盤となる、3つの価値観は、創業当時から共有している考え方です。</a:t>
            </a:r>
          </a:p>
          <a:p>
            <a:pPr algn="l">
              <a:lnSpc>
                <a:spcPts val="3960"/>
              </a:lnSpc>
            </a:pPr>
            <a:r>
              <a:rPr lang="en-US" sz="2200" spc="330">
                <a:solidFill>
                  <a:srgbClr val="4D4B4B"/>
                </a:solidFill>
                <a:latin typeface="Source Han Sans JP"/>
                <a:ea typeface="Source Han Sans JP"/>
                <a:cs typeface="Source Han Sans JP"/>
                <a:sym typeface="Source Han Sans JP"/>
              </a:rPr>
              <a:t>変わりゆくデザインを取り巻く社会の中で変化することを恐れないこと。自分から新しい成長の機会は取りに行くこと。そして、何よりもとにかく楽しむことをバリューとして掲げています。</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81E83-DD27-4CB8-3AD0-ACCCA3BBCE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A119BBF-79E8-4171-5E33-FC267E373499}"/>
              </a:ext>
            </a:extLst>
          </p:cNvPr>
          <p:cNvSpPr/>
          <p:nvPr/>
        </p:nvSpPr>
        <p:spPr>
          <a:xfrm>
            <a:off x="17259300" y="441326"/>
            <a:ext cx="615242" cy="454024"/>
          </a:xfrm>
          <a:custGeom>
            <a:avLst/>
            <a:gdLst/>
            <a:ahLst/>
            <a:cxnLst/>
            <a:rect l="l" t="t" r="r" b="b"/>
            <a:pathLst>
              <a:path w="615242" h="454024">
                <a:moveTo>
                  <a:pt x="0" y="0"/>
                </a:moveTo>
                <a:lnTo>
                  <a:pt x="615242" y="0"/>
                </a:lnTo>
                <a:lnTo>
                  <a:pt x="615242" y="454024"/>
                </a:lnTo>
                <a:lnTo>
                  <a:pt x="0" y="4540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4" name="TextBox 4">
            <a:extLst>
              <a:ext uri="{FF2B5EF4-FFF2-40B4-BE49-F238E27FC236}">
                <a16:creationId xmlns:a16="http://schemas.microsoft.com/office/drawing/2014/main" id="{89EAFACE-33DB-B4CC-67DB-639ED2D912DF}"/>
              </a:ext>
            </a:extLst>
          </p:cNvPr>
          <p:cNvSpPr txBox="1"/>
          <p:nvPr/>
        </p:nvSpPr>
        <p:spPr>
          <a:xfrm>
            <a:off x="7051321" y="3870275"/>
            <a:ext cx="10515600" cy="2084738"/>
          </a:xfrm>
          <a:prstGeom prst="rect">
            <a:avLst/>
          </a:prstGeom>
        </p:spPr>
        <p:txBody>
          <a:bodyPr wrap="square" lIns="0" tIns="0" rIns="0" bIns="0" rtlCol="0" anchor="t">
            <a:spAutoFit/>
          </a:bodyPr>
          <a:lstStyle/>
          <a:p>
            <a:pPr algn="l">
              <a:lnSpc>
                <a:spcPts val="8399"/>
              </a:lnSpc>
            </a:pPr>
            <a:r>
              <a:rPr lang="ja-JP" altLang="en-US" sz="4800" b="1" spc="899" dirty="0">
                <a:solidFill>
                  <a:srgbClr val="4D4B4B"/>
                </a:solidFill>
                <a:latin typeface="Source Han Sans JP Bold"/>
                <a:ea typeface="Source Han Sans JP Bold"/>
                <a:cs typeface="Source Han Sans JP Bold"/>
                <a:sym typeface="Source Han Sans JP Bold"/>
              </a:rPr>
              <a:t>衆議院選挙・参議院選挙の</a:t>
            </a:r>
            <a:endParaRPr lang="en-US" altLang="ja-JP" sz="4800" b="1" spc="899" dirty="0">
              <a:solidFill>
                <a:srgbClr val="4D4B4B"/>
              </a:solidFill>
              <a:latin typeface="Source Han Sans JP Bold"/>
              <a:ea typeface="Source Han Sans JP Bold"/>
              <a:cs typeface="Source Han Sans JP Bold"/>
              <a:sym typeface="Source Han Sans JP Bold"/>
            </a:endParaRPr>
          </a:p>
          <a:p>
            <a:pPr algn="l">
              <a:lnSpc>
                <a:spcPts val="8399"/>
              </a:lnSpc>
            </a:pPr>
            <a:r>
              <a:rPr lang="ja-JP" altLang="en-US" sz="4800" b="1" spc="899" dirty="0">
                <a:solidFill>
                  <a:srgbClr val="4D4B4B"/>
                </a:solidFill>
                <a:latin typeface="Source Han Sans JP Bold"/>
                <a:ea typeface="Source Han Sans JP Bold"/>
                <a:cs typeface="Source Han Sans JP Bold"/>
                <a:sym typeface="Source Han Sans JP Bold"/>
              </a:rPr>
              <a:t>選挙制度概説</a:t>
            </a:r>
            <a:endParaRPr lang="en-US" altLang="ja-JP" sz="4800" b="1" spc="899" dirty="0">
              <a:solidFill>
                <a:srgbClr val="4D4B4B"/>
              </a:solidFill>
              <a:latin typeface="Source Han Sans JP Bold"/>
              <a:ea typeface="Source Han Sans JP Bold"/>
              <a:cs typeface="Source Han Sans JP Bold"/>
              <a:sym typeface="Source Han Sans JP Bold"/>
            </a:endParaRPr>
          </a:p>
        </p:txBody>
      </p:sp>
      <p:sp>
        <p:nvSpPr>
          <p:cNvPr id="5" name="TextBox 5">
            <a:extLst>
              <a:ext uri="{FF2B5EF4-FFF2-40B4-BE49-F238E27FC236}">
                <a16:creationId xmlns:a16="http://schemas.microsoft.com/office/drawing/2014/main" id="{FE788059-A956-D3BE-48F1-9D37F7E15268}"/>
              </a:ext>
            </a:extLst>
          </p:cNvPr>
          <p:cNvSpPr txBox="1"/>
          <p:nvPr/>
        </p:nvSpPr>
        <p:spPr>
          <a:xfrm>
            <a:off x="1106757" y="3626769"/>
            <a:ext cx="5283701" cy="2571750"/>
          </a:xfrm>
          <a:prstGeom prst="rect">
            <a:avLst/>
          </a:prstGeom>
        </p:spPr>
        <p:txBody>
          <a:bodyPr lIns="0" tIns="0" rIns="0" bIns="0" rtlCol="0" anchor="t">
            <a:spAutoFit/>
          </a:bodyPr>
          <a:lstStyle/>
          <a:p>
            <a:pPr algn="ctr">
              <a:lnSpc>
                <a:spcPts val="21000"/>
              </a:lnSpc>
            </a:pPr>
            <a:r>
              <a:rPr lang="en-US" sz="15000" b="1" dirty="0">
                <a:solidFill>
                  <a:srgbClr val="3C3333"/>
                </a:solidFill>
                <a:latin typeface="Source Han Sans JP Heavy"/>
                <a:ea typeface="Source Han Sans JP Heavy"/>
                <a:cs typeface="Source Han Sans JP Heavy"/>
                <a:sym typeface="Source Han Sans JP Heavy"/>
              </a:rPr>
              <a:t>05</a:t>
            </a:r>
          </a:p>
        </p:txBody>
      </p:sp>
      <p:sp>
        <p:nvSpPr>
          <p:cNvPr id="7" name="AutoShape 7">
            <a:extLst>
              <a:ext uri="{FF2B5EF4-FFF2-40B4-BE49-F238E27FC236}">
                <a16:creationId xmlns:a16="http://schemas.microsoft.com/office/drawing/2014/main" id="{7A7E6BE7-025B-AEAA-1A2A-6CCC09815775}"/>
              </a:ext>
            </a:extLst>
          </p:cNvPr>
          <p:cNvSpPr/>
          <p:nvPr/>
        </p:nvSpPr>
        <p:spPr>
          <a:xfrm flipV="1">
            <a:off x="6390458" y="3652837"/>
            <a:ext cx="0" cy="2981325"/>
          </a:xfrm>
          <a:prstGeom prst="line">
            <a:avLst/>
          </a:prstGeom>
          <a:ln w="19050" cap="flat">
            <a:solidFill>
              <a:srgbClr val="3C3333"/>
            </a:solidFill>
            <a:prstDash val="solid"/>
            <a:headEnd type="none" w="sm" len="sm"/>
            <a:tailEnd type="none" w="sm" len="sm"/>
          </a:ln>
        </p:spPr>
        <p:txBody>
          <a:bodyPr/>
          <a:lstStyle/>
          <a:p>
            <a:endParaRPr lang="ja-JP" altLang="en-US"/>
          </a:p>
        </p:txBody>
      </p:sp>
    </p:spTree>
    <p:extLst>
      <p:ext uri="{BB962C8B-B14F-4D97-AF65-F5344CB8AC3E}">
        <p14:creationId xmlns:p14="http://schemas.microsoft.com/office/powerpoint/2010/main" val="386970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26356" y="4062031"/>
            <a:ext cx="1567410" cy="1553161"/>
          </a:xfrm>
          <a:custGeom>
            <a:avLst/>
            <a:gdLst/>
            <a:ahLst/>
            <a:cxnLst/>
            <a:rect l="l" t="t" r="r" b="b"/>
            <a:pathLst>
              <a:path w="1567410" h="1553161">
                <a:moveTo>
                  <a:pt x="0" y="0"/>
                </a:moveTo>
                <a:lnTo>
                  <a:pt x="1567410" y="0"/>
                </a:lnTo>
                <a:lnTo>
                  <a:pt x="1567410" y="1553160"/>
                </a:lnTo>
                <a:lnTo>
                  <a:pt x="0" y="1553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3" name="Freeform 3"/>
          <p:cNvSpPr/>
          <p:nvPr/>
        </p:nvSpPr>
        <p:spPr>
          <a:xfrm>
            <a:off x="4578017" y="4062031"/>
            <a:ext cx="1717859" cy="1608541"/>
          </a:xfrm>
          <a:custGeom>
            <a:avLst/>
            <a:gdLst/>
            <a:ahLst/>
            <a:cxnLst/>
            <a:rect l="l" t="t" r="r" b="b"/>
            <a:pathLst>
              <a:path w="1717859" h="1608541">
                <a:moveTo>
                  <a:pt x="0" y="0"/>
                </a:moveTo>
                <a:lnTo>
                  <a:pt x="1717859" y="0"/>
                </a:lnTo>
                <a:lnTo>
                  <a:pt x="1717859" y="1608541"/>
                </a:lnTo>
                <a:lnTo>
                  <a:pt x="0" y="16085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4" name="TextBox 4"/>
          <p:cNvSpPr txBox="1"/>
          <p:nvPr/>
        </p:nvSpPr>
        <p:spPr>
          <a:xfrm>
            <a:off x="2571846" y="5843791"/>
            <a:ext cx="7041984" cy="523875"/>
          </a:xfrm>
          <a:prstGeom prst="rect">
            <a:avLst/>
          </a:prstGeom>
        </p:spPr>
        <p:txBody>
          <a:bodyPr lIns="0" tIns="0" rIns="0" bIns="0" rtlCol="0" anchor="t">
            <a:spAutoFit/>
          </a:bodyPr>
          <a:lstStyle/>
          <a:p>
            <a:pPr algn="just">
              <a:lnSpc>
                <a:spcPts val="4200"/>
              </a:lnSpc>
            </a:pPr>
            <a:r>
              <a:rPr lang="en-US" sz="3000" b="1" spc="450">
                <a:solidFill>
                  <a:srgbClr val="4D4B4B"/>
                </a:solidFill>
                <a:latin typeface="Source Han Sans JP Bold"/>
                <a:ea typeface="Source Han Sans JP Bold"/>
                <a:cs typeface="Source Han Sans JP Bold"/>
                <a:sym typeface="Source Han Sans JP Bold"/>
              </a:rPr>
              <a:t>コンテンツクリエイティブ事業</a:t>
            </a:r>
          </a:p>
        </p:txBody>
      </p:sp>
      <p:sp>
        <p:nvSpPr>
          <p:cNvPr id="5" name="TextBox 5"/>
          <p:cNvSpPr txBox="1"/>
          <p:nvPr/>
        </p:nvSpPr>
        <p:spPr>
          <a:xfrm>
            <a:off x="2571846" y="6577216"/>
            <a:ext cx="5672745" cy="2164714"/>
          </a:xfrm>
          <a:prstGeom prst="rect">
            <a:avLst/>
          </a:prstGeom>
        </p:spPr>
        <p:txBody>
          <a:bodyPr lIns="0" tIns="0" rIns="0" bIns="0" rtlCol="0" anchor="t">
            <a:spAutoFit/>
          </a:bodyPr>
          <a:lstStyle/>
          <a:p>
            <a:pPr algn="just">
              <a:lnSpc>
                <a:spcPts val="3520"/>
              </a:lnSpc>
            </a:pPr>
            <a:r>
              <a:rPr lang="en-US" sz="2200" spc="330">
                <a:solidFill>
                  <a:srgbClr val="4D4B4B"/>
                </a:solidFill>
                <a:latin typeface="Source Han Sans JP"/>
                <a:ea typeface="Source Han Sans JP"/>
                <a:cs typeface="Source Han Sans JP"/>
                <a:sym typeface="Source Han Sans JP"/>
              </a:rPr>
              <a:t>コーポレートサイトやサービスサイトのデザイン、各種インビテーションやSNSコンテンツ、動画編集など、現代に必要とされるあらゆるデジタルコンテンツのデザインを手がけています。</a:t>
            </a:r>
          </a:p>
        </p:txBody>
      </p:sp>
      <p:sp>
        <p:nvSpPr>
          <p:cNvPr id="6" name="TextBox 6"/>
          <p:cNvSpPr txBox="1"/>
          <p:nvPr/>
        </p:nvSpPr>
        <p:spPr>
          <a:xfrm>
            <a:off x="10273689" y="5809477"/>
            <a:ext cx="5918715" cy="523875"/>
          </a:xfrm>
          <a:prstGeom prst="rect">
            <a:avLst/>
          </a:prstGeom>
        </p:spPr>
        <p:txBody>
          <a:bodyPr lIns="0" tIns="0" rIns="0" bIns="0" rtlCol="0" anchor="t">
            <a:spAutoFit/>
          </a:bodyPr>
          <a:lstStyle/>
          <a:p>
            <a:pPr algn="just">
              <a:lnSpc>
                <a:spcPts val="4200"/>
              </a:lnSpc>
            </a:pPr>
            <a:r>
              <a:rPr lang="en-US" sz="3000" b="1" spc="450">
                <a:solidFill>
                  <a:srgbClr val="4D4B4B"/>
                </a:solidFill>
                <a:latin typeface="Source Han Sans JP Bold"/>
                <a:ea typeface="Source Han Sans JP Bold"/>
                <a:cs typeface="Source Han Sans JP Bold"/>
                <a:sym typeface="Source Han Sans JP Bold"/>
              </a:rPr>
              <a:t>クリエイター育成事業</a:t>
            </a:r>
          </a:p>
        </p:txBody>
      </p:sp>
      <p:sp>
        <p:nvSpPr>
          <p:cNvPr id="7" name="TextBox 7"/>
          <p:cNvSpPr txBox="1"/>
          <p:nvPr/>
        </p:nvSpPr>
        <p:spPr>
          <a:xfrm>
            <a:off x="10273689" y="6542902"/>
            <a:ext cx="5672745" cy="2164714"/>
          </a:xfrm>
          <a:prstGeom prst="rect">
            <a:avLst/>
          </a:prstGeom>
        </p:spPr>
        <p:txBody>
          <a:bodyPr lIns="0" tIns="0" rIns="0" bIns="0" rtlCol="0" anchor="t">
            <a:spAutoFit/>
          </a:bodyPr>
          <a:lstStyle/>
          <a:p>
            <a:pPr algn="just">
              <a:lnSpc>
                <a:spcPts val="3520"/>
              </a:lnSpc>
            </a:pPr>
            <a:r>
              <a:rPr lang="en-US" sz="2200" spc="330">
                <a:solidFill>
                  <a:srgbClr val="4D4B4B"/>
                </a:solidFill>
                <a:latin typeface="Source Han Sans JP"/>
                <a:ea typeface="Source Han Sans JP"/>
                <a:cs typeface="Source Han Sans JP"/>
                <a:sym typeface="Source Han Sans JP"/>
              </a:rPr>
              <a:t>スキルやノウハウを自分たちだけに閉じ込めず、次の世代やこれからクリエイターとして羽ばたいていきたい方の育成にも力を入れています。また、法人研修も行っています。</a:t>
            </a:r>
          </a:p>
        </p:txBody>
      </p:sp>
      <p:sp>
        <p:nvSpPr>
          <p:cNvPr id="8" name="Freeform 8"/>
          <p:cNvSpPr/>
          <p:nvPr/>
        </p:nvSpPr>
        <p:spPr>
          <a:xfrm>
            <a:off x="17183100" y="622918"/>
            <a:ext cx="457386" cy="377207"/>
          </a:xfrm>
          <a:custGeom>
            <a:avLst/>
            <a:gdLst/>
            <a:ahLst/>
            <a:cxnLst/>
            <a:rect l="l" t="t" r="r" b="b"/>
            <a:pathLst>
              <a:path w="457386" h="377207">
                <a:moveTo>
                  <a:pt x="0" y="0"/>
                </a:moveTo>
                <a:lnTo>
                  <a:pt x="457386" y="0"/>
                </a:lnTo>
                <a:lnTo>
                  <a:pt x="457386" y="377207"/>
                </a:lnTo>
                <a:lnTo>
                  <a:pt x="0" y="3772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grpSp>
        <p:nvGrpSpPr>
          <p:cNvPr id="9" name="Group 9"/>
          <p:cNvGrpSpPr/>
          <p:nvPr/>
        </p:nvGrpSpPr>
        <p:grpSpPr>
          <a:xfrm>
            <a:off x="7104154" y="2029445"/>
            <a:ext cx="4108419" cy="1022936"/>
            <a:chOff x="0" y="0"/>
            <a:chExt cx="1082053" cy="269415"/>
          </a:xfrm>
        </p:grpSpPr>
        <p:sp>
          <p:nvSpPr>
            <p:cNvPr id="10" name="Freeform 10"/>
            <p:cNvSpPr/>
            <p:nvPr/>
          </p:nvSpPr>
          <p:spPr>
            <a:xfrm>
              <a:off x="0" y="0"/>
              <a:ext cx="1082053" cy="269415"/>
            </a:xfrm>
            <a:custGeom>
              <a:avLst/>
              <a:gdLst/>
              <a:ahLst/>
              <a:cxnLst/>
              <a:rect l="l" t="t" r="r" b="b"/>
              <a:pathLst>
                <a:path w="1082053" h="269415">
                  <a:moveTo>
                    <a:pt x="96105" y="0"/>
                  </a:moveTo>
                  <a:lnTo>
                    <a:pt x="985948" y="0"/>
                  </a:lnTo>
                  <a:cubicBezTo>
                    <a:pt x="1011437" y="0"/>
                    <a:pt x="1035881" y="10125"/>
                    <a:pt x="1053904" y="28148"/>
                  </a:cubicBezTo>
                  <a:cubicBezTo>
                    <a:pt x="1071928" y="46171"/>
                    <a:pt x="1082053" y="70616"/>
                    <a:pt x="1082053" y="96105"/>
                  </a:cubicBezTo>
                  <a:lnTo>
                    <a:pt x="1082053" y="173311"/>
                  </a:lnTo>
                  <a:cubicBezTo>
                    <a:pt x="1082053" y="198799"/>
                    <a:pt x="1071928" y="223244"/>
                    <a:pt x="1053904" y="241267"/>
                  </a:cubicBezTo>
                  <a:cubicBezTo>
                    <a:pt x="1035881" y="259290"/>
                    <a:pt x="1011437" y="269415"/>
                    <a:pt x="985948" y="269415"/>
                  </a:cubicBezTo>
                  <a:lnTo>
                    <a:pt x="96105" y="269415"/>
                  </a:lnTo>
                  <a:cubicBezTo>
                    <a:pt x="70616" y="269415"/>
                    <a:pt x="46171" y="259290"/>
                    <a:pt x="28148" y="241267"/>
                  </a:cubicBezTo>
                  <a:cubicBezTo>
                    <a:pt x="10125" y="223244"/>
                    <a:pt x="0" y="198799"/>
                    <a:pt x="0" y="173311"/>
                  </a:cubicBezTo>
                  <a:lnTo>
                    <a:pt x="0" y="96105"/>
                  </a:lnTo>
                  <a:cubicBezTo>
                    <a:pt x="0" y="70616"/>
                    <a:pt x="10125" y="46171"/>
                    <a:pt x="28148" y="28148"/>
                  </a:cubicBezTo>
                  <a:cubicBezTo>
                    <a:pt x="46171" y="10125"/>
                    <a:pt x="70616" y="0"/>
                    <a:pt x="96105" y="0"/>
                  </a:cubicBezTo>
                  <a:close/>
                </a:path>
              </a:pathLst>
            </a:custGeom>
            <a:solidFill>
              <a:srgbClr val="E7E4DD"/>
            </a:solidFill>
          </p:spPr>
          <p:txBody>
            <a:bodyPr/>
            <a:lstStyle/>
            <a:p>
              <a:endParaRPr lang="ja-JP" altLang="en-US"/>
            </a:p>
          </p:txBody>
        </p:sp>
        <p:sp>
          <p:nvSpPr>
            <p:cNvPr id="11" name="TextBox 11"/>
            <p:cNvSpPr txBox="1"/>
            <p:nvPr/>
          </p:nvSpPr>
          <p:spPr>
            <a:xfrm>
              <a:off x="0" y="-38100"/>
              <a:ext cx="1082053" cy="307515"/>
            </a:xfrm>
            <a:prstGeom prst="rect">
              <a:avLst/>
            </a:prstGeom>
          </p:spPr>
          <p:txBody>
            <a:bodyPr lIns="50800" tIns="50800" rIns="50800" bIns="50800" rtlCol="0" anchor="ctr"/>
            <a:lstStyle/>
            <a:p>
              <a:pPr algn="ctr">
                <a:lnSpc>
                  <a:spcPts val="3500"/>
                </a:lnSpc>
              </a:pPr>
              <a:endParaRPr/>
            </a:p>
          </p:txBody>
        </p:sp>
      </p:grpSp>
      <p:sp>
        <p:nvSpPr>
          <p:cNvPr id="12" name="TextBox 12"/>
          <p:cNvSpPr txBox="1"/>
          <p:nvPr/>
        </p:nvSpPr>
        <p:spPr>
          <a:xfrm>
            <a:off x="7075426" y="2211219"/>
            <a:ext cx="4137147" cy="563878"/>
          </a:xfrm>
          <a:prstGeom prst="rect">
            <a:avLst/>
          </a:prstGeom>
        </p:spPr>
        <p:txBody>
          <a:bodyPr lIns="0" tIns="0" rIns="0" bIns="0" rtlCol="0" anchor="t">
            <a:spAutoFit/>
          </a:bodyPr>
          <a:lstStyle/>
          <a:p>
            <a:pPr algn="ctr">
              <a:lnSpc>
                <a:spcPts val="4620"/>
              </a:lnSpc>
            </a:pPr>
            <a:r>
              <a:rPr lang="en-US" sz="3300" b="1" spc="495">
                <a:solidFill>
                  <a:srgbClr val="3C3333"/>
                </a:solidFill>
                <a:latin typeface="Source Han Sans JP Heavy"/>
                <a:ea typeface="Source Han Sans JP Heavy"/>
                <a:cs typeface="Source Han Sans JP Heavy"/>
                <a:sym typeface="Source Han Sans JP Heavy"/>
              </a:rPr>
              <a:t>二大事業制</a:t>
            </a:r>
          </a:p>
        </p:txBody>
      </p:sp>
      <p:sp>
        <p:nvSpPr>
          <p:cNvPr id="13" name="TextBox 13"/>
          <p:cNvSpPr txBox="1"/>
          <p:nvPr/>
        </p:nvSpPr>
        <p:spPr>
          <a:xfrm>
            <a:off x="2571846" y="3528631"/>
            <a:ext cx="1339293" cy="563878"/>
          </a:xfrm>
          <a:prstGeom prst="rect">
            <a:avLst/>
          </a:prstGeom>
        </p:spPr>
        <p:txBody>
          <a:bodyPr lIns="0" tIns="0" rIns="0" bIns="0" rtlCol="0" anchor="t">
            <a:spAutoFit/>
          </a:bodyPr>
          <a:lstStyle/>
          <a:p>
            <a:pPr algn="ctr">
              <a:lnSpc>
                <a:spcPts val="4620"/>
              </a:lnSpc>
            </a:pPr>
            <a:r>
              <a:rPr lang="en-US" sz="3300" b="1" spc="495">
                <a:solidFill>
                  <a:srgbClr val="3C3333"/>
                </a:solidFill>
                <a:latin typeface="Source Han Sans JP Heavy"/>
                <a:ea typeface="Source Han Sans JP Heavy"/>
                <a:cs typeface="Source Han Sans JP Heavy"/>
                <a:sym typeface="Source Han Sans JP Heavy"/>
              </a:rPr>
              <a:t>1</a:t>
            </a:r>
          </a:p>
        </p:txBody>
      </p:sp>
      <p:sp>
        <p:nvSpPr>
          <p:cNvPr id="14" name="TextBox 14"/>
          <p:cNvSpPr txBox="1"/>
          <p:nvPr/>
        </p:nvSpPr>
        <p:spPr>
          <a:xfrm>
            <a:off x="10273689" y="3528631"/>
            <a:ext cx="1339293" cy="563878"/>
          </a:xfrm>
          <a:prstGeom prst="rect">
            <a:avLst/>
          </a:prstGeom>
        </p:spPr>
        <p:txBody>
          <a:bodyPr lIns="0" tIns="0" rIns="0" bIns="0" rtlCol="0" anchor="t">
            <a:spAutoFit/>
          </a:bodyPr>
          <a:lstStyle/>
          <a:p>
            <a:pPr algn="ctr">
              <a:lnSpc>
                <a:spcPts val="4620"/>
              </a:lnSpc>
            </a:pPr>
            <a:r>
              <a:rPr lang="en-US" sz="3300" b="1" spc="495">
                <a:solidFill>
                  <a:srgbClr val="3C3333"/>
                </a:solidFill>
                <a:latin typeface="Source Han Sans JP Heavy"/>
                <a:ea typeface="Source Han Sans JP Heavy"/>
                <a:cs typeface="Source Han Sans JP Heavy"/>
                <a:sym typeface="Source Han Sans JP Heavy"/>
              </a:rPr>
              <a:t>2</a:t>
            </a:r>
          </a:p>
        </p:txBody>
      </p:sp>
      <p:sp>
        <p:nvSpPr>
          <p:cNvPr id="15" name="Freeform 15"/>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6" name="TextBox 16"/>
          <p:cNvSpPr txBox="1"/>
          <p:nvPr/>
        </p:nvSpPr>
        <p:spPr>
          <a:xfrm>
            <a:off x="1679661" y="515940"/>
            <a:ext cx="9400993" cy="863595"/>
          </a:xfrm>
          <a:prstGeom prst="rect">
            <a:avLst/>
          </a:prstGeom>
        </p:spPr>
        <p:txBody>
          <a:bodyPr lIns="0" tIns="0" rIns="0" bIns="0" rtlCol="0" anchor="t">
            <a:spAutoFit/>
          </a:bodyPr>
          <a:lstStyle/>
          <a:p>
            <a:pPr algn="l">
              <a:lnSpc>
                <a:spcPts val="7000"/>
              </a:lnSpc>
            </a:pPr>
            <a:r>
              <a:rPr lang="en-US" sz="5000" b="1" spc="750">
                <a:solidFill>
                  <a:srgbClr val="4D4B4B"/>
                </a:solidFill>
                <a:latin typeface="Source Han Sans JP Bold"/>
                <a:ea typeface="Source Han Sans JP Bold"/>
                <a:cs typeface="Source Han Sans JP Bold"/>
                <a:sym typeface="Source Han Sans JP Bold"/>
              </a:rPr>
              <a:t>事業概要</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4F4"/>
        </a:solidFill>
        <a:effectLst/>
      </p:bgPr>
    </p:bg>
    <p:spTree>
      <p:nvGrpSpPr>
        <p:cNvPr id="1" name=""/>
        <p:cNvGrpSpPr/>
        <p:nvPr/>
      </p:nvGrpSpPr>
      <p:grpSpPr>
        <a:xfrm>
          <a:off x="0" y="0"/>
          <a:ext cx="0" cy="0"/>
          <a:chOff x="0" y="0"/>
          <a:chExt cx="0" cy="0"/>
        </a:xfrm>
      </p:grpSpPr>
      <p:sp>
        <p:nvSpPr>
          <p:cNvPr id="4" name="TextBox 4"/>
          <p:cNvSpPr txBox="1"/>
          <p:nvPr/>
        </p:nvSpPr>
        <p:spPr>
          <a:xfrm>
            <a:off x="7237355" y="4457700"/>
            <a:ext cx="10737163" cy="1007520"/>
          </a:xfrm>
          <a:prstGeom prst="rect">
            <a:avLst/>
          </a:prstGeom>
        </p:spPr>
        <p:txBody>
          <a:bodyPr wrap="square" lIns="0" tIns="0" rIns="0" bIns="0" rtlCol="0" anchor="t">
            <a:spAutoFit/>
          </a:bodyPr>
          <a:lstStyle/>
          <a:p>
            <a:pPr algn="l">
              <a:lnSpc>
                <a:spcPts val="8399"/>
              </a:lnSpc>
            </a:pPr>
            <a:r>
              <a:rPr lang="ja-JP" altLang="en-US" sz="5999" b="1" spc="899" dirty="0">
                <a:solidFill>
                  <a:srgbClr val="4D4B4B"/>
                </a:solidFill>
                <a:latin typeface="Source Han Sans JP Bold"/>
                <a:ea typeface="Source Han Sans JP Bold"/>
                <a:cs typeface="Source Han Sans JP Bold"/>
                <a:sym typeface="Source Han Sans JP Bold"/>
              </a:rPr>
              <a:t>仮説の設定・調査分析計画</a:t>
            </a:r>
            <a:endParaRPr lang="en-US" sz="5999" b="1" spc="899" dirty="0">
              <a:solidFill>
                <a:srgbClr val="4D4B4B"/>
              </a:solidFill>
              <a:latin typeface="Source Han Sans JP Bold"/>
              <a:ea typeface="Source Han Sans JP Bold"/>
              <a:cs typeface="Source Han Sans JP Bold"/>
              <a:sym typeface="Source Han Sans JP Bold"/>
            </a:endParaRPr>
          </a:p>
        </p:txBody>
      </p:sp>
      <p:sp>
        <p:nvSpPr>
          <p:cNvPr id="5" name="TextBox 5"/>
          <p:cNvSpPr txBox="1"/>
          <p:nvPr/>
        </p:nvSpPr>
        <p:spPr>
          <a:xfrm>
            <a:off x="1110768" y="3652837"/>
            <a:ext cx="5283701" cy="2518895"/>
          </a:xfrm>
          <a:prstGeom prst="rect">
            <a:avLst/>
          </a:prstGeom>
        </p:spPr>
        <p:txBody>
          <a:bodyPr lIns="0" tIns="0" rIns="0" bIns="0" rtlCol="0" anchor="t">
            <a:spAutoFit/>
          </a:bodyPr>
          <a:lstStyle/>
          <a:p>
            <a:pPr algn="ctr">
              <a:lnSpc>
                <a:spcPts val="21000"/>
              </a:lnSpc>
            </a:pPr>
            <a:r>
              <a:rPr lang="en-US" sz="15000" b="1" dirty="0">
                <a:solidFill>
                  <a:srgbClr val="3C3333"/>
                </a:solidFill>
                <a:latin typeface="Source Han Sans JP Heavy"/>
                <a:ea typeface="Source Han Sans JP Heavy"/>
                <a:cs typeface="Source Han Sans JP Heavy"/>
                <a:sym typeface="Source Han Sans JP Heavy"/>
              </a:rPr>
              <a:t>06</a:t>
            </a:r>
          </a:p>
        </p:txBody>
      </p:sp>
      <p:sp>
        <p:nvSpPr>
          <p:cNvPr id="7" name="AutoShape 7"/>
          <p:cNvSpPr/>
          <p:nvPr/>
        </p:nvSpPr>
        <p:spPr>
          <a:xfrm flipV="1">
            <a:off x="6390458" y="3652837"/>
            <a:ext cx="0" cy="2981325"/>
          </a:xfrm>
          <a:prstGeom prst="line">
            <a:avLst/>
          </a:prstGeom>
          <a:ln w="19050" cap="flat">
            <a:solidFill>
              <a:srgbClr val="3C3333"/>
            </a:solidFill>
            <a:prstDash val="solid"/>
            <a:headEnd type="none" w="sm" len="sm"/>
            <a:tailEnd type="none" w="sm" len="sm"/>
          </a:ln>
        </p:spPr>
        <p:txBody>
          <a:bodyPr/>
          <a:lstStyle/>
          <a:p>
            <a:endParaRPr lang="ja-JP"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183100" y="622918"/>
            <a:ext cx="457386" cy="377207"/>
          </a:xfrm>
          <a:custGeom>
            <a:avLst/>
            <a:gdLst/>
            <a:ahLst/>
            <a:cxnLst/>
            <a:rect l="l" t="t" r="r" b="b"/>
            <a:pathLst>
              <a:path w="457386" h="377207">
                <a:moveTo>
                  <a:pt x="0" y="0"/>
                </a:moveTo>
                <a:lnTo>
                  <a:pt x="457386" y="0"/>
                </a:lnTo>
                <a:lnTo>
                  <a:pt x="457386" y="377207"/>
                </a:lnTo>
                <a:lnTo>
                  <a:pt x="0" y="3772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3" name="Freeform 3"/>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4" name="Freeform 4"/>
          <p:cNvSpPr/>
          <p:nvPr/>
        </p:nvSpPr>
        <p:spPr>
          <a:xfrm>
            <a:off x="9349010" y="8858424"/>
            <a:ext cx="3047529" cy="601887"/>
          </a:xfrm>
          <a:custGeom>
            <a:avLst/>
            <a:gdLst/>
            <a:ahLst/>
            <a:cxnLst/>
            <a:rect l="l" t="t" r="r" b="b"/>
            <a:pathLst>
              <a:path w="3047529" h="601887">
                <a:moveTo>
                  <a:pt x="0" y="0"/>
                </a:moveTo>
                <a:lnTo>
                  <a:pt x="3047529" y="0"/>
                </a:lnTo>
                <a:lnTo>
                  <a:pt x="3047529" y="601887"/>
                </a:lnTo>
                <a:lnTo>
                  <a:pt x="0" y="601887"/>
                </a:lnTo>
                <a:lnTo>
                  <a:pt x="0" y="0"/>
                </a:lnTo>
                <a:close/>
              </a:path>
            </a:pathLst>
          </a:custGeom>
          <a:blipFill>
            <a:blip r:embed="rId6"/>
            <a:stretch>
              <a:fillRect/>
            </a:stretch>
          </a:blipFill>
        </p:spPr>
        <p:txBody>
          <a:bodyPr/>
          <a:lstStyle/>
          <a:p>
            <a:endParaRPr lang="ja-JP" altLang="en-US"/>
          </a:p>
        </p:txBody>
      </p:sp>
      <p:grpSp>
        <p:nvGrpSpPr>
          <p:cNvPr id="5" name="Group 5"/>
          <p:cNvGrpSpPr>
            <a:grpSpLocks noChangeAspect="1"/>
          </p:cNvGrpSpPr>
          <p:nvPr/>
        </p:nvGrpSpPr>
        <p:grpSpPr>
          <a:xfrm>
            <a:off x="9144000" y="2318014"/>
            <a:ext cx="3457548" cy="6841354"/>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ja-JP" altLang="en-US"/>
            </a:p>
          </p:txBody>
        </p:sp>
        <p:sp>
          <p:nvSpPr>
            <p:cNvPr id="7" name="Freeform 7"/>
            <p:cNvSpPr/>
            <p:nvPr/>
          </p:nvSpPr>
          <p:spPr>
            <a:xfrm>
              <a:off x="185420" y="156210"/>
              <a:ext cx="2250453" cy="4876800"/>
            </a:xfrm>
            <a:custGeom>
              <a:avLst/>
              <a:gdLst/>
              <a:ahLst/>
              <a:cxnLst/>
              <a:rect l="l" t="t" r="r" b="b"/>
              <a:pathLst>
                <a:path w="2250453"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112628" r="-112628"/>
              </a:stretch>
            </a:blipFill>
          </p:spPr>
          <p:txBody>
            <a:bodyPr/>
            <a:lstStyle/>
            <a:p>
              <a:endParaRPr lang="ja-JP" altLang="en-US"/>
            </a:p>
          </p:txBody>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ja-JP" altLang="en-US"/>
            </a:p>
          </p:txBody>
        </p:sp>
        <p:sp>
          <p:nvSpPr>
            <p:cNvPr id="9" name="Freeform 9"/>
            <p:cNvSpPr/>
            <p:nvPr/>
          </p:nvSpPr>
          <p:spPr>
            <a:xfrm>
              <a:off x="1579738" y="187960"/>
              <a:ext cx="63785" cy="63501"/>
            </a:xfrm>
            <a:custGeom>
              <a:avLst/>
              <a:gdLst/>
              <a:ahLst/>
              <a:cxnLst/>
              <a:rect l="l" t="t" r="r" b="b"/>
              <a:pathLst>
                <a:path w="63785" h="63501">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txBody>
            <a:bodyPr/>
            <a:lstStyle/>
            <a:p>
              <a:endParaRPr lang="ja-JP" altLang="en-US"/>
            </a:p>
          </p:txBody>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ja-JP" altLang="en-US"/>
            </a:p>
          </p:txBody>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ja-JP" altLang="en-US"/>
            </a:p>
          </p:txBody>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ja-JP" altLang="en-US"/>
            </a:p>
          </p:txBody>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ja-JP" altLang="en-US"/>
            </a:p>
          </p:txBody>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ja-JP" altLang="en-US"/>
            </a:p>
          </p:txBody>
        </p:sp>
      </p:grpSp>
      <p:grpSp>
        <p:nvGrpSpPr>
          <p:cNvPr id="15" name="Group 15"/>
          <p:cNvGrpSpPr/>
          <p:nvPr/>
        </p:nvGrpSpPr>
        <p:grpSpPr>
          <a:xfrm>
            <a:off x="12933327" y="3407719"/>
            <a:ext cx="3973548" cy="1278207"/>
            <a:chOff x="0" y="0"/>
            <a:chExt cx="1046531" cy="336647"/>
          </a:xfrm>
        </p:grpSpPr>
        <p:sp>
          <p:nvSpPr>
            <p:cNvPr id="16" name="Freeform 16"/>
            <p:cNvSpPr/>
            <p:nvPr/>
          </p:nvSpPr>
          <p:spPr>
            <a:xfrm>
              <a:off x="0" y="0"/>
              <a:ext cx="1046531" cy="336647"/>
            </a:xfrm>
            <a:custGeom>
              <a:avLst/>
              <a:gdLst/>
              <a:ahLst/>
              <a:cxnLst/>
              <a:rect l="l" t="t" r="r" b="b"/>
              <a:pathLst>
                <a:path w="1046531" h="336647">
                  <a:moveTo>
                    <a:pt x="99367" y="0"/>
                  </a:moveTo>
                  <a:lnTo>
                    <a:pt x="947165" y="0"/>
                  </a:lnTo>
                  <a:cubicBezTo>
                    <a:pt x="973518" y="0"/>
                    <a:pt x="998793" y="10469"/>
                    <a:pt x="1017427" y="29104"/>
                  </a:cubicBezTo>
                  <a:cubicBezTo>
                    <a:pt x="1036062" y="47739"/>
                    <a:pt x="1046531" y="73013"/>
                    <a:pt x="1046531" y="99367"/>
                  </a:cubicBezTo>
                  <a:lnTo>
                    <a:pt x="1046531" y="237281"/>
                  </a:lnTo>
                  <a:cubicBezTo>
                    <a:pt x="1046531" y="292159"/>
                    <a:pt x="1002043" y="336647"/>
                    <a:pt x="947165" y="336647"/>
                  </a:cubicBezTo>
                  <a:lnTo>
                    <a:pt x="99367" y="336647"/>
                  </a:lnTo>
                  <a:cubicBezTo>
                    <a:pt x="44488" y="336647"/>
                    <a:pt x="0" y="292159"/>
                    <a:pt x="0" y="237281"/>
                  </a:cubicBezTo>
                  <a:lnTo>
                    <a:pt x="0" y="99367"/>
                  </a:lnTo>
                  <a:cubicBezTo>
                    <a:pt x="0" y="44488"/>
                    <a:pt x="44488" y="0"/>
                    <a:pt x="99367" y="0"/>
                  </a:cubicBezTo>
                  <a:close/>
                </a:path>
              </a:pathLst>
            </a:custGeom>
            <a:solidFill>
              <a:srgbClr val="07796B"/>
            </a:solidFill>
          </p:spPr>
          <p:txBody>
            <a:bodyPr/>
            <a:lstStyle/>
            <a:p>
              <a:endParaRPr lang="ja-JP" altLang="en-US"/>
            </a:p>
          </p:txBody>
        </p:sp>
        <p:sp>
          <p:nvSpPr>
            <p:cNvPr id="17" name="TextBox 17"/>
            <p:cNvSpPr txBox="1"/>
            <p:nvPr/>
          </p:nvSpPr>
          <p:spPr>
            <a:xfrm>
              <a:off x="0" y="-38100"/>
              <a:ext cx="1046531" cy="374747"/>
            </a:xfrm>
            <a:prstGeom prst="rect">
              <a:avLst/>
            </a:prstGeom>
          </p:spPr>
          <p:txBody>
            <a:bodyPr lIns="50800" tIns="50800" rIns="50800" bIns="50800" rtlCol="0" anchor="ctr"/>
            <a:lstStyle/>
            <a:p>
              <a:pPr algn="ctr">
                <a:lnSpc>
                  <a:spcPts val="3500"/>
                </a:lnSpc>
              </a:pPr>
              <a:endParaRPr/>
            </a:p>
          </p:txBody>
        </p:sp>
      </p:grpSp>
      <p:sp>
        <p:nvSpPr>
          <p:cNvPr id="18" name="TextBox 18"/>
          <p:cNvSpPr txBox="1"/>
          <p:nvPr/>
        </p:nvSpPr>
        <p:spPr>
          <a:xfrm>
            <a:off x="13226314" y="6994654"/>
            <a:ext cx="4032986" cy="412114"/>
          </a:xfrm>
          <a:prstGeom prst="rect">
            <a:avLst/>
          </a:prstGeom>
        </p:spPr>
        <p:txBody>
          <a:bodyPr lIns="0" tIns="0" rIns="0" bIns="0" rtlCol="0" anchor="t">
            <a:spAutoFit/>
          </a:bodyPr>
          <a:lstStyle/>
          <a:p>
            <a:pPr algn="ctr">
              <a:lnSpc>
                <a:spcPts val="3520"/>
              </a:lnSpc>
            </a:pPr>
            <a:r>
              <a:rPr lang="en-US" sz="2200" spc="330">
                <a:solidFill>
                  <a:srgbClr val="4D4B4B"/>
                </a:solidFill>
                <a:latin typeface="Source Han Sans JP"/>
                <a:ea typeface="Source Han Sans JP"/>
                <a:cs typeface="Source Han Sans JP"/>
                <a:sym typeface="Source Han Sans JP"/>
              </a:rPr>
              <a:t>ダウンロードはこちら</a:t>
            </a:r>
          </a:p>
        </p:txBody>
      </p:sp>
      <p:sp>
        <p:nvSpPr>
          <p:cNvPr id="19" name="Freeform 19"/>
          <p:cNvSpPr/>
          <p:nvPr/>
        </p:nvSpPr>
        <p:spPr>
          <a:xfrm>
            <a:off x="13226314" y="7165726"/>
            <a:ext cx="310597" cy="155694"/>
          </a:xfrm>
          <a:custGeom>
            <a:avLst/>
            <a:gdLst/>
            <a:ahLst/>
            <a:cxnLst/>
            <a:rect l="l" t="t" r="r" b="b"/>
            <a:pathLst>
              <a:path w="310597" h="155694">
                <a:moveTo>
                  <a:pt x="0" y="0"/>
                </a:moveTo>
                <a:lnTo>
                  <a:pt x="310598" y="0"/>
                </a:lnTo>
                <a:lnTo>
                  <a:pt x="310598" y="155694"/>
                </a:lnTo>
                <a:lnTo>
                  <a:pt x="0" y="1556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grpSp>
        <p:nvGrpSpPr>
          <p:cNvPr id="20" name="Group 20"/>
          <p:cNvGrpSpPr/>
          <p:nvPr/>
        </p:nvGrpSpPr>
        <p:grpSpPr>
          <a:xfrm>
            <a:off x="13460712" y="7511543"/>
            <a:ext cx="1543050" cy="1543050"/>
            <a:chOff x="0" y="0"/>
            <a:chExt cx="406400" cy="406400"/>
          </a:xfrm>
        </p:grpSpPr>
        <p:sp>
          <p:nvSpPr>
            <p:cNvPr id="21" name="Freeform 21"/>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FFFF"/>
            </a:solidFill>
            <a:ln w="19050" cap="sq">
              <a:solidFill>
                <a:srgbClr val="4D4B4B"/>
              </a:solidFill>
              <a:prstDash val="solid"/>
              <a:miter/>
            </a:ln>
          </p:spPr>
          <p:txBody>
            <a:bodyPr/>
            <a:lstStyle/>
            <a:p>
              <a:endParaRPr lang="ja-JP" altLang="en-US"/>
            </a:p>
          </p:txBody>
        </p:sp>
        <p:sp>
          <p:nvSpPr>
            <p:cNvPr id="22" name="TextBox 22"/>
            <p:cNvSpPr txBox="1"/>
            <p:nvPr/>
          </p:nvSpPr>
          <p:spPr>
            <a:xfrm>
              <a:off x="0" y="-38100"/>
              <a:ext cx="406400" cy="444500"/>
            </a:xfrm>
            <a:prstGeom prst="rect">
              <a:avLst/>
            </a:prstGeom>
          </p:spPr>
          <p:txBody>
            <a:bodyPr lIns="50800" tIns="50800" rIns="50800" bIns="50800" rtlCol="0" anchor="ctr"/>
            <a:lstStyle/>
            <a:p>
              <a:pPr algn="ctr">
                <a:lnSpc>
                  <a:spcPts val="3500"/>
                </a:lnSpc>
              </a:pPr>
              <a:endParaRPr/>
            </a:p>
          </p:txBody>
        </p:sp>
      </p:grpSp>
      <p:sp>
        <p:nvSpPr>
          <p:cNvPr id="23" name="Freeform 23"/>
          <p:cNvSpPr/>
          <p:nvPr/>
        </p:nvSpPr>
        <p:spPr>
          <a:xfrm>
            <a:off x="13076800" y="3586711"/>
            <a:ext cx="920223" cy="920223"/>
          </a:xfrm>
          <a:custGeom>
            <a:avLst/>
            <a:gdLst/>
            <a:ahLst/>
            <a:cxnLst/>
            <a:rect l="l" t="t" r="r" b="b"/>
            <a:pathLst>
              <a:path w="920223" h="920223">
                <a:moveTo>
                  <a:pt x="0" y="0"/>
                </a:moveTo>
                <a:lnTo>
                  <a:pt x="920223" y="0"/>
                </a:lnTo>
                <a:lnTo>
                  <a:pt x="920223" y="920224"/>
                </a:lnTo>
                <a:lnTo>
                  <a:pt x="0" y="9202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grpSp>
        <p:nvGrpSpPr>
          <p:cNvPr id="24" name="Group 24"/>
          <p:cNvGrpSpPr/>
          <p:nvPr/>
        </p:nvGrpSpPr>
        <p:grpSpPr>
          <a:xfrm>
            <a:off x="12933327" y="4887772"/>
            <a:ext cx="3973548" cy="1278207"/>
            <a:chOff x="0" y="0"/>
            <a:chExt cx="1046531" cy="336647"/>
          </a:xfrm>
        </p:grpSpPr>
        <p:sp>
          <p:nvSpPr>
            <p:cNvPr id="25" name="Freeform 25"/>
            <p:cNvSpPr/>
            <p:nvPr/>
          </p:nvSpPr>
          <p:spPr>
            <a:xfrm>
              <a:off x="0" y="0"/>
              <a:ext cx="1046531" cy="336647"/>
            </a:xfrm>
            <a:custGeom>
              <a:avLst/>
              <a:gdLst/>
              <a:ahLst/>
              <a:cxnLst/>
              <a:rect l="l" t="t" r="r" b="b"/>
              <a:pathLst>
                <a:path w="1046531" h="336647">
                  <a:moveTo>
                    <a:pt x="99367" y="0"/>
                  </a:moveTo>
                  <a:lnTo>
                    <a:pt x="947165" y="0"/>
                  </a:lnTo>
                  <a:cubicBezTo>
                    <a:pt x="973518" y="0"/>
                    <a:pt x="998793" y="10469"/>
                    <a:pt x="1017427" y="29104"/>
                  </a:cubicBezTo>
                  <a:cubicBezTo>
                    <a:pt x="1036062" y="47739"/>
                    <a:pt x="1046531" y="73013"/>
                    <a:pt x="1046531" y="99367"/>
                  </a:cubicBezTo>
                  <a:lnTo>
                    <a:pt x="1046531" y="237281"/>
                  </a:lnTo>
                  <a:cubicBezTo>
                    <a:pt x="1046531" y="292159"/>
                    <a:pt x="1002043" y="336647"/>
                    <a:pt x="947165" y="336647"/>
                  </a:cubicBezTo>
                  <a:lnTo>
                    <a:pt x="99367" y="336647"/>
                  </a:lnTo>
                  <a:cubicBezTo>
                    <a:pt x="44488" y="336647"/>
                    <a:pt x="0" y="292159"/>
                    <a:pt x="0" y="237281"/>
                  </a:cubicBezTo>
                  <a:lnTo>
                    <a:pt x="0" y="99367"/>
                  </a:lnTo>
                  <a:cubicBezTo>
                    <a:pt x="0" y="44488"/>
                    <a:pt x="44488" y="0"/>
                    <a:pt x="99367" y="0"/>
                  </a:cubicBezTo>
                  <a:close/>
                </a:path>
              </a:pathLst>
            </a:custGeom>
            <a:solidFill>
              <a:srgbClr val="07796B"/>
            </a:solidFill>
          </p:spPr>
          <p:txBody>
            <a:bodyPr/>
            <a:lstStyle/>
            <a:p>
              <a:endParaRPr lang="ja-JP" altLang="en-US"/>
            </a:p>
          </p:txBody>
        </p:sp>
        <p:sp>
          <p:nvSpPr>
            <p:cNvPr id="26" name="TextBox 26"/>
            <p:cNvSpPr txBox="1"/>
            <p:nvPr/>
          </p:nvSpPr>
          <p:spPr>
            <a:xfrm>
              <a:off x="0" y="-38100"/>
              <a:ext cx="1046531" cy="374747"/>
            </a:xfrm>
            <a:prstGeom prst="rect">
              <a:avLst/>
            </a:prstGeom>
          </p:spPr>
          <p:txBody>
            <a:bodyPr lIns="50800" tIns="50800" rIns="50800" bIns="50800" rtlCol="0" anchor="ctr"/>
            <a:lstStyle/>
            <a:p>
              <a:pPr algn="ctr">
                <a:lnSpc>
                  <a:spcPts val="3500"/>
                </a:lnSpc>
              </a:pPr>
              <a:endParaRPr/>
            </a:p>
          </p:txBody>
        </p:sp>
      </p:grpSp>
      <p:sp>
        <p:nvSpPr>
          <p:cNvPr id="27" name="Freeform 27"/>
          <p:cNvSpPr/>
          <p:nvPr/>
        </p:nvSpPr>
        <p:spPr>
          <a:xfrm>
            <a:off x="13076800" y="5066764"/>
            <a:ext cx="920223" cy="920223"/>
          </a:xfrm>
          <a:custGeom>
            <a:avLst/>
            <a:gdLst/>
            <a:ahLst/>
            <a:cxnLst/>
            <a:rect l="l" t="t" r="r" b="b"/>
            <a:pathLst>
              <a:path w="920223" h="920223">
                <a:moveTo>
                  <a:pt x="0" y="0"/>
                </a:moveTo>
                <a:lnTo>
                  <a:pt x="920223" y="0"/>
                </a:lnTo>
                <a:lnTo>
                  <a:pt x="920223" y="920223"/>
                </a:lnTo>
                <a:lnTo>
                  <a:pt x="0" y="9202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grpSp>
        <p:nvGrpSpPr>
          <p:cNvPr id="28" name="Group 28"/>
          <p:cNvGrpSpPr/>
          <p:nvPr/>
        </p:nvGrpSpPr>
        <p:grpSpPr>
          <a:xfrm>
            <a:off x="15127324" y="7511543"/>
            <a:ext cx="1543050" cy="1543050"/>
            <a:chOff x="0" y="0"/>
            <a:chExt cx="406400" cy="406400"/>
          </a:xfrm>
        </p:grpSpPr>
        <p:sp>
          <p:nvSpPr>
            <p:cNvPr id="29" name="Freeform 29"/>
            <p:cNvSpPr/>
            <p:nvPr/>
          </p:nvSpPr>
          <p:spPr>
            <a:xfrm>
              <a:off x="0" y="0"/>
              <a:ext cx="406400" cy="406400"/>
            </a:xfrm>
            <a:custGeom>
              <a:avLst/>
              <a:gdLst/>
              <a:ahLst/>
              <a:cxnLst/>
              <a:rect l="l" t="t" r="r" b="b"/>
              <a:pathLst>
                <a:path w="406400" h="406400">
                  <a:moveTo>
                    <a:pt x="0" y="0"/>
                  </a:moveTo>
                  <a:lnTo>
                    <a:pt x="406400" y="0"/>
                  </a:lnTo>
                  <a:lnTo>
                    <a:pt x="406400" y="406400"/>
                  </a:lnTo>
                  <a:lnTo>
                    <a:pt x="0" y="406400"/>
                  </a:lnTo>
                  <a:close/>
                </a:path>
              </a:pathLst>
            </a:custGeom>
            <a:solidFill>
              <a:srgbClr val="FFFFFF"/>
            </a:solidFill>
            <a:ln w="19050" cap="sq">
              <a:solidFill>
                <a:srgbClr val="4D4B4B"/>
              </a:solidFill>
              <a:prstDash val="solid"/>
              <a:miter/>
            </a:ln>
          </p:spPr>
          <p:txBody>
            <a:bodyPr/>
            <a:lstStyle/>
            <a:p>
              <a:endParaRPr lang="ja-JP" altLang="en-US"/>
            </a:p>
          </p:txBody>
        </p:sp>
        <p:sp>
          <p:nvSpPr>
            <p:cNvPr id="30" name="TextBox 30"/>
            <p:cNvSpPr txBox="1"/>
            <p:nvPr/>
          </p:nvSpPr>
          <p:spPr>
            <a:xfrm>
              <a:off x="0" y="-38100"/>
              <a:ext cx="406400" cy="444500"/>
            </a:xfrm>
            <a:prstGeom prst="rect">
              <a:avLst/>
            </a:prstGeom>
          </p:spPr>
          <p:txBody>
            <a:bodyPr lIns="50800" tIns="50800" rIns="50800" bIns="50800" rtlCol="0" anchor="ctr"/>
            <a:lstStyle/>
            <a:p>
              <a:pPr algn="ctr">
                <a:lnSpc>
                  <a:spcPts val="3500"/>
                </a:lnSpc>
              </a:pPr>
              <a:endParaRPr/>
            </a:p>
          </p:txBody>
        </p:sp>
      </p:grpSp>
      <p:sp>
        <p:nvSpPr>
          <p:cNvPr id="31" name="TextBox 31"/>
          <p:cNvSpPr txBox="1"/>
          <p:nvPr/>
        </p:nvSpPr>
        <p:spPr>
          <a:xfrm>
            <a:off x="1321647" y="2386037"/>
            <a:ext cx="7041984" cy="523875"/>
          </a:xfrm>
          <a:prstGeom prst="rect">
            <a:avLst/>
          </a:prstGeom>
        </p:spPr>
        <p:txBody>
          <a:bodyPr lIns="0" tIns="0" rIns="0" bIns="0" rtlCol="0" anchor="t">
            <a:spAutoFit/>
          </a:bodyPr>
          <a:lstStyle/>
          <a:p>
            <a:pPr algn="just">
              <a:lnSpc>
                <a:spcPts val="4200"/>
              </a:lnSpc>
            </a:pPr>
            <a:r>
              <a:rPr lang="en-US" sz="3000" b="1" spc="450">
                <a:solidFill>
                  <a:srgbClr val="4D4B4B"/>
                </a:solidFill>
                <a:latin typeface="Source Han Sans JP Bold"/>
                <a:ea typeface="Source Han Sans JP Bold"/>
                <a:cs typeface="Source Han Sans JP Bold"/>
                <a:sym typeface="Source Han Sans JP Bold"/>
              </a:rPr>
              <a:t>くつろぐSNSアプリ</a:t>
            </a:r>
          </a:p>
        </p:txBody>
      </p:sp>
      <p:sp>
        <p:nvSpPr>
          <p:cNvPr id="32" name="TextBox 32"/>
          <p:cNvSpPr txBox="1"/>
          <p:nvPr/>
        </p:nvSpPr>
        <p:spPr>
          <a:xfrm>
            <a:off x="1321647" y="5746050"/>
            <a:ext cx="7041984" cy="1726564"/>
          </a:xfrm>
          <a:prstGeom prst="rect">
            <a:avLst/>
          </a:prstGeom>
        </p:spPr>
        <p:txBody>
          <a:bodyPr lIns="0" tIns="0" rIns="0" bIns="0" rtlCol="0" anchor="t">
            <a:spAutoFit/>
          </a:bodyPr>
          <a:lstStyle/>
          <a:p>
            <a:pPr algn="just">
              <a:lnSpc>
                <a:spcPts val="3520"/>
              </a:lnSpc>
            </a:pPr>
            <a:r>
              <a:rPr lang="en-US" sz="2200" spc="330">
                <a:solidFill>
                  <a:srgbClr val="4D4B4B"/>
                </a:solidFill>
                <a:latin typeface="Source Han Sans JP"/>
                <a:ea typeface="Source Han Sans JP"/>
                <a:cs typeface="Source Han Sans JP"/>
                <a:sym typeface="Source Han Sans JP"/>
              </a:rPr>
              <a:t>「SNSは疲れるもの」という常識をひっくり返したい。そんな想いで開発したSNSアプリ「OHANA（オハナ）」は人々の癒しに焦点を当てた情報交換を目的としています。</a:t>
            </a:r>
          </a:p>
        </p:txBody>
      </p:sp>
      <p:sp>
        <p:nvSpPr>
          <p:cNvPr id="33" name="TextBox 33"/>
          <p:cNvSpPr txBox="1"/>
          <p:nvPr/>
        </p:nvSpPr>
        <p:spPr>
          <a:xfrm>
            <a:off x="1679661" y="515940"/>
            <a:ext cx="9400993" cy="863595"/>
          </a:xfrm>
          <a:prstGeom prst="rect">
            <a:avLst/>
          </a:prstGeom>
        </p:spPr>
        <p:txBody>
          <a:bodyPr lIns="0" tIns="0" rIns="0" bIns="0" rtlCol="0" anchor="t">
            <a:spAutoFit/>
          </a:bodyPr>
          <a:lstStyle/>
          <a:p>
            <a:pPr algn="l">
              <a:lnSpc>
                <a:spcPts val="7000"/>
              </a:lnSpc>
            </a:pPr>
            <a:r>
              <a:rPr lang="en-US" sz="5000" b="1" spc="750">
                <a:solidFill>
                  <a:srgbClr val="4D4B4B"/>
                </a:solidFill>
                <a:latin typeface="Source Han Sans JP Bold"/>
                <a:ea typeface="Source Han Sans JP Bold"/>
                <a:cs typeface="Source Han Sans JP Bold"/>
                <a:sym typeface="Source Han Sans JP Bold"/>
              </a:rPr>
              <a:t>自社サービス紹介</a:t>
            </a:r>
          </a:p>
        </p:txBody>
      </p:sp>
      <p:sp>
        <p:nvSpPr>
          <p:cNvPr id="34" name="TextBox 34"/>
          <p:cNvSpPr txBox="1"/>
          <p:nvPr/>
        </p:nvSpPr>
        <p:spPr>
          <a:xfrm>
            <a:off x="1321647" y="2976181"/>
            <a:ext cx="5509165" cy="1377949"/>
          </a:xfrm>
          <a:prstGeom prst="rect">
            <a:avLst/>
          </a:prstGeom>
        </p:spPr>
        <p:txBody>
          <a:bodyPr lIns="0" tIns="0" rIns="0" bIns="0" rtlCol="0" anchor="t">
            <a:spAutoFit/>
          </a:bodyPr>
          <a:lstStyle/>
          <a:p>
            <a:pPr algn="just">
              <a:lnSpc>
                <a:spcPts val="11200"/>
              </a:lnSpc>
            </a:pPr>
            <a:r>
              <a:rPr lang="en-US" sz="8000" b="1" spc="1200">
                <a:solidFill>
                  <a:srgbClr val="07796B"/>
                </a:solidFill>
                <a:latin typeface="Source Han Sans JP Bold"/>
                <a:ea typeface="Source Han Sans JP Bold"/>
                <a:cs typeface="Source Han Sans JP Bold"/>
                <a:sym typeface="Source Han Sans JP Bold"/>
              </a:rPr>
              <a:t>OHANA</a:t>
            </a:r>
          </a:p>
        </p:txBody>
      </p:sp>
      <p:sp>
        <p:nvSpPr>
          <p:cNvPr id="35" name="TextBox 35"/>
          <p:cNvSpPr txBox="1"/>
          <p:nvPr/>
        </p:nvSpPr>
        <p:spPr>
          <a:xfrm>
            <a:off x="13460712" y="8084631"/>
            <a:ext cx="1543050" cy="316229"/>
          </a:xfrm>
          <a:prstGeom prst="rect">
            <a:avLst/>
          </a:prstGeom>
        </p:spPr>
        <p:txBody>
          <a:bodyPr lIns="0" tIns="0" rIns="0" bIns="0" rtlCol="0" anchor="t">
            <a:spAutoFit/>
          </a:bodyPr>
          <a:lstStyle/>
          <a:p>
            <a:pPr algn="ctr">
              <a:lnSpc>
                <a:spcPts val="2520"/>
              </a:lnSpc>
            </a:pPr>
            <a:r>
              <a:rPr lang="en-US" sz="1800" b="1" spc="270">
                <a:solidFill>
                  <a:srgbClr val="4D4B4B"/>
                </a:solidFill>
                <a:latin typeface="Source Han Sans JP Bold"/>
                <a:ea typeface="Source Han Sans JP Bold"/>
                <a:cs typeface="Source Han Sans JP Bold"/>
                <a:sym typeface="Source Han Sans JP Bold"/>
              </a:rPr>
              <a:t>バーコード</a:t>
            </a:r>
          </a:p>
        </p:txBody>
      </p:sp>
      <p:sp>
        <p:nvSpPr>
          <p:cNvPr id="36" name="TextBox 36"/>
          <p:cNvSpPr txBox="1"/>
          <p:nvPr/>
        </p:nvSpPr>
        <p:spPr>
          <a:xfrm>
            <a:off x="1341220" y="2033396"/>
            <a:ext cx="5038937" cy="374649"/>
          </a:xfrm>
          <a:prstGeom prst="rect">
            <a:avLst/>
          </a:prstGeom>
        </p:spPr>
        <p:txBody>
          <a:bodyPr lIns="0" tIns="0" rIns="0" bIns="0" rtlCol="0" anchor="t">
            <a:spAutoFit/>
          </a:bodyPr>
          <a:lstStyle/>
          <a:p>
            <a:pPr algn="l">
              <a:lnSpc>
                <a:spcPts val="3200"/>
              </a:lnSpc>
            </a:pPr>
            <a:r>
              <a:rPr lang="en-US" sz="2000" spc="300">
                <a:solidFill>
                  <a:srgbClr val="4D4B4B"/>
                </a:solidFill>
                <a:latin typeface="Source Han Sans JP"/>
                <a:ea typeface="Source Han Sans JP"/>
                <a:cs typeface="Source Han Sans JP"/>
                <a:sym typeface="Source Han Sans JP"/>
              </a:rPr>
              <a:t>累計3万ダウンロード突破！</a:t>
            </a:r>
          </a:p>
        </p:txBody>
      </p:sp>
      <p:sp>
        <p:nvSpPr>
          <p:cNvPr id="37" name="TextBox 37"/>
          <p:cNvSpPr txBox="1"/>
          <p:nvPr/>
        </p:nvSpPr>
        <p:spPr>
          <a:xfrm>
            <a:off x="14129526" y="3654394"/>
            <a:ext cx="2533387" cy="708658"/>
          </a:xfrm>
          <a:prstGeom prst="rect">
            <a:avLst/>
          </a:prstGeom>
        </p:spPr>
        <p:txBody>
          <a:bodyPr lIns="0" tIns="0" rIns="0" bIns="0" rtlCol="0" anchor="t">
            <a:spAutoFit/>
          </a:bodyPr>
          <a:lstStyle/>
          <a:p>
            <a:pPr algn="ctr">
              <a:lnSpc>
                <a:spcPts val="2880"/>
              </a:lnSpc>
            </a:pPr>
            <a:r>
              <a:rPr lang="en-US" sz="1800" b="1" spc="270">
                <a:solidFill>
                  <a:srgbClr val="FFFFFF"/>
                </a:solidFill>
                <a:latin typeface="Source Han Sans JP Bold"/>
                <a:ea typeface="Source Han Sans JP Bold"/>
                <a:cs typeface="Source Han Sans JP Bold"/>
                <a:sym typeface="Source Han Sans JP Bold"/>
              </a:rPr>
              <a:t>毎日のちょっとした楽しみが増えました</a:t>
            </a:r>
          </a:p>
        </p:txBody>
      </p:sp>
      <p:sp>
        <p:nvSpPr>
          <p:cNvPr id="38" name="TextBox 38"/>
          <p:cNvSpPr txBox="1"/>
          <p:nvPr/>
        </p:nvSpPr>
        <p:spPr>
          <a:xfrm>
            <a:off x="12933327" y="2889186"/>
            <a:ext cx="3973548" cy="412114"/>
          </a:xfrm>
          <a:prstGeom prst="rect">
            <a:avLst/>
          </a:prstGeom>
        </p:spPr>
        <p:txBody>
          <a:bodyPr lIns="0" tIns="0" rIns="0" bIns="0" rtlCol="0" anchor="t">
            <a:spAutoFit/>
          </a:bodyPr>
          <a:lstStyle/>
          <a:p>
            <a:pPr algn="ctr">
              <a:lnSpc>
                <a:spcPts val="3520"/>
              </a:lnSpc>
            </a:pPr>
            <a:r>
              <a:rPr lang="en-US" sz="2200" b="1" spc="330">
                <a:solidFill>
                  <a:srgbClr val="4D4B4B"/>
                </a:solidFill>
                <a:latin typeface="Source Han Sans JP Bold"/>
                <a:ea typeface="Source Han Sans JP Bold"/>
                <a:cs typeface="Source Han Sans JP Bold"/>
                <a:sym typeface="Source Han Sans JP Bold"/>
              </a:rPr>
              <a:t>お客様の声</a:t>
            </a:r>
          </a:p>
        </p:txBody>
      </p:sp>
      <p:sp>
        <p:nvSpPr>
          <p:cNvPr id="39" name="TextBox 39"/>
          <p:cNvSpPr txBox="1"/>
          <p:nvPr/>
        </p:nvSpPr>
        <p:spPr>
          <a:xfrm>
            <a:off x="14129526" y="5134446"/>
            <a:ext cx="2533387" cy="708658"/>
          </a:xfrm>
          <a:prstGeom prst="rect">
            <a:avLst/>
          </a:prstGeom>
        </p:spPr>
        <p:txBody>
          <a:bodyPr lIns="0" tIns="0" rIns="0" bIns="0" rtlCol="0" anchor="t">
            <a:spAutoFit/>
          </a:bodyPr>
          <a:lstStyle/>
          <a:p>
            <a:pPr algn="ctr">
              <a:lnSpc>
                <a:spcPts val="2880"/>
              </a:lnSpc>
            </a:pPr>
            <a:r>
              <a:rPr lang="en-US" sz="1800" b="1" spc="270">
                <a:solidFill>
                  <a:srgbClr val="FFFFFF"/>
                </a:solidFill>
                <a:latin typeface="Source Han Sans JP Bold"/>
                <a:ea typeface="Source Han Sans JP Bold"/>
                <a:cs typeface="Source Han Sans JP Bold"/>
                <a:sym typeface="Source Han Sans JP Bold"/>
              </a:rPr>
              <a:t>子どもにも安心して見せられるSNSです</a:t>
            </a:r>
          </a:p>
        </p:txBody>
      </p:sp>
      <p:sp>
        <p:nvSpPr>
          <p:cNvPr id="40" name="TextBox 40"/>
          <p:cNvSpPr txBox="1"/>
          <p:nvPr/>
        </p:nvSpPr>
        <p:spPr>
          <a:xfrm>
            <a:off x="15103833" y="8084631"/>
            <a:ext cx="1566541" cy="316229"/>
          </a:xfrm>
          <a:prstGeom prst="rect">
            <a:avLst/>
          </a:prstGeom>
        </p:spPr>
        <p:txBody>
          <a:bodyPr lIns="0" tIns="0" rIns="0" bIns="0" rtlCol="0" anchor="t">
            <a:spAutoFit/>
          </a:bodyPr>
          <a:lstStyle/>
          <a:p>
            <a:pPr algn="ctr">
              <a:lnSpc>
                <a:spcPts val="2520"/>
              </a:lnSpc>
            </a:pPr>
            <a:r>
              <a:rPr lang="en-US" sz="1800" b="1" spc="270">
                <a:solidFill>
                  <a:srgbClr val="4D4B4B"/>
                </a:solidFill>
                <a:latin typeface="Source Han Sans JP Bold"/>
                <a:ea typeface="Source Han Sans JP Bold"/>
                <a:cs typeface="Source Han Sans JP Bold"/>
                <a:sym typeface="Source Han Sans JP Bold"/>
              </a:rPr>
              <a:t>バーコード</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183100" y="622918"/>
            <a:ext cx="457386" cy="377207"/>
          </a:xfrm>
          <a:custGeom>
            <a:avLst/>
            <a:gdLst/>
            <a:ahLst/>
            <a:cxnLst/>
            <a:rect l="l" t="t" r="r" b="b"/>
            <a:pathLst>
              <a:path w="457386" h="377207">
                <a:moveTo>
                  <a:pt x="0" y="0"/>
                </a:moveTo>
                <a:lnTo>
                  <a:pt x="457386" y="0"/>
                </a:lnTo>
                <a:lnTo>
                  <a:pt x="457386" y="377207"/>
                </a:lnTo>
                <a:lnTo>
                  <a:pt x="0" y="3772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3" name="Freeform 3"/>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pic>
        <p:nvPicPr>
          <p:cNvPr id="4" name="Picture 4"/>
          <p:cNvPicPr>
            <a:picLocks noChangeAspect="1"/>
          </p:cNvPicPr>
          <p:nvPr/>
        </p:nvPicPr>
        <p:blipFill>
          <a:blip r:embed="rId6"/>
          <a:stretch>
            <a:fillRect/>
          </a:stretch>
        </p:blipFill>
        <p:spPr>
          <a:xfrm>
            <a:off x="4150120" y="3359165"/>
            <a:ext cx="9987761" cy="6391247"/>
          </a:xfrm>
          <a:prstGeom prst="rect">
            <a:avLst/>
          </a:prstGeom>
        </p:spPr>
      </p:pic>
      <p:sp>
        <p:nvSpPr>
          <p:cNvPr id="5" name="TextBox 5"/>
          <p:cNvSpPr txBox="1"/>
          <p:nvPr/>
        </p:nvSpPr>
        <p:spPr>
          <a:xfrm>
            <a:off x="4755014" y="2387611"/>
            <a:ext cx="8777972" cy="523875"/>
          </a:xfrm>
          <a:prstGeom prst="rect">
            <a:avLst/>
          </a:prstGeom>
        </p:spPr>
        <p:txBody>
          <a:bodyPr lIns="0" tIns="0" rIns="0" bIns="0" rtlCol="0" anchor="t">
            <a:spAutoFit/>
          </a:bodyPr>
          <a:lstStyle/>
          <a:p>
            <a:pPr algn="ctr">
              <a:lnSpc>
                <a:spcPts val="4200"/>
              </a:lnSpc>
            </a:pPr>
            <a:r>
              <a:rPr lang="en-US" sz="3000" b="1" spc="450">
                <a:solidFill>
                  <a:srgbClr val="4D4B4B"/>
                </a:solidFill>
                <a:latin typeface="Source Han Sans JP Bold"/>
                <a:ea typeface="Source Han Sans JP Bold"/>
                <a:cs typeface="Source Han Sans JP Bold"/>
                <a:sym typeface="Source Han Sans JP Bold"/>
              </a:rPr>
              <a:t>OHANAの累計ダウンロード数推移</a:t>
            </a:r>
          </a:p>
        </p:txBody>
      </p:sp>
      <p:sp>
        <p:nvSpPr>
          <p:cNvPr id="6" name="TextBox 6"/>
          <p:cNvSpPr txBox="1"/>
          <p:nvPr/>
        </p:nvSpPr>
        <p:spPr>
          <a:xfrm>
            <a:off x="1714526" y="3090646"/>
            <a:ext cx="14858949" cy="850264"/>
          </a:xfrm>
          <a:prstGeom prst="rect">
            <a:avLst/>
          </a:prstGeom>
        </p:spPr>
        <p:txBody>
          <a:bodyPr lIns="0" tIns="0" rIns="0" bIns="0" rtlCol="0" anchor="t">
            <a:spAutoFit/>
          </a:bodyPr>
          <a:lstStyle/>
          <a:p>
            <a:pPr algn="ctr">
              <a:lnSpc>
                <a:spcPts val="3520"/>
              </a:lnSpc>
            </a:pPr>
            <a:r>
              <a:rPr lang="en-US" sz="2200" spc="330">
                <a:solidFill>
                  <a:srgbClr val="4D4B4B"/>
                </a:solidFill>
                <a:latin typeface="Source Han Sans JP"/>
                <a:ea typeface="Source Han Sans JP"/>
                <a:cs typeface="Source Han Sans JP"/>
                <a:sym typeface="Source Han Sans JP"/>
              </a:rPr>
              <a:t>2030年のサービスイン時には積極的な販促活動を行い着々とDL数を増やしました。ユーザー数が増えるにあたり口コミでの紹介が広まり、おかげさまで現在は10,000ユーザーを突破しております。</a:t>
            </a:r>
          </a:p>
        </p:txBody>
      </p:sp>
      <p:sp>
        <p:nvSpPr>
          <p:cNvPr id="7" name="TextBox 7"/>
          <p:cNvSpPr txBox="1"/>
          <p:nvPr/>
        </p:nvSpPr>
        <p:spPr>
          <a:xfrm>
            <a:off x="1679661" y="515940"/>
            <a:ext cx="9400993" cy="863595"/>
          </a:xfrm>
          <a:prstGeom prst="rect">
            <a:avLst/>
          </a:prstGeom>
        </p:spPr>
        <p:txBody>
          <a:bodyPr lIns="0" tIns="0" rIns="0" bIns="0" rtlCol="0" anchor="t">
            <a:spAutoFit/>
          </a:bodyPr>
          <a:lstStyle/>
          <a:p>
            <a:pPr algn="l">
              <a:lnSpc>
                <a:spcPts val="7000"/>
              </a:lnSpc>
            </a:pPr>
            <a:r>
              <a:rPr lang="en-US" sz="5000" b="1" spc="750">
                <a:solidFill>
                  <a:srgbClr val="4D4B4B"/>
                </a:solidFill>
                <a:latin typeface="Source Han Sans JP Bold"/>
                <a:ea typeface="Source Han Sans JP Bold"/>
                <a:cs typeface="Source Han Sans JP Bold"/>
                <a:sym typeface="Source Han Sans JP Bold"/>
              </a:rPr>
              <a:t>自社サービス紹介</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F4F4"/>
        </a:solidFill>
        <a:effectLst/>
      </p:bgPr>
    </p:bg>
    <p:spTree>
      <p:nvGrpSpPr>
        <p:cNvPr id="1" name=""/>
        <p:cNvGrpSpPr/>
        <p:nvPr/>
      </p:nvGrpSpPr>
      <p:grpSpPr>
        <a:xfrm>
          <a:off x="0" y="0"/>
          <a:ext cx="0" cy="0"/>
          <a:chOff x="0" y="0"/>
          <a:chExt cx="0" cy="0"/>
        </a:xfrm>
      </p:grpSpPr>
      <p:sp>
        <p:nvSpPr>
          <p:cNvPr id="2" name="Freeform 2"/>
          <p:cNvSpPr/>
          <p:nvPr/>
        </p:nvSpPr>
        <p:spPr>
          <a:xfrm>
            <a:off x="17259300" y="441326"/>
            <a:ext cx="615242" cy="454024"/>
          </a:xfrm>
          <a:custGeom>
            <a:avLst/>
            <a:gdLst/>
            <a:ahLst/>
            <a:cxnLst/>
            <a:rect l="l" t="t" r="r" b="b"/>
            <a:pathLst>
              <a:path w="615242" h="454024">
                <a:moveTo>
                  <a:pt x="0" y="0"/>
                </a:moveTo>
                <a:lnTo>
                  <a:pt x="615242" y="0"/>
                </a:lnTo>
                <a:lnTo>
                  <a:pt x="615242" y="454024"/>
                </a:lnTo>
                <a:lnTo>
                  <a:pt x="0" y="4540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4" name="TextBox 4"/>
          <p:cNvSpPr txBox="1"/>
          <p:nvPr/>
        </p:nvSpPr>
        <p:spPr>
          <a:xfrm>
            <a:off x="7467600" y="4638672"/>
            <a:ext cx="9142593" cy="1007520"/>
          </a:xfrm>
          <a:prstGeom prst="rect">
            <a:avLst/>
          </a:prstGeom>
        </p:spPr>
        <p:txBody>
          <a:bodyPr lIns="0" tIns="0" rIns="0" bIns="0" rtlCol="0" anchor="t">
            <a:spAutoFit/>
          </a:bodyPr>
          <a:lstStyle/>
          <a:p>
            <a:pPr algn="l">
              <a:lnSpc>
                <a:spcPts val="8399"/>
              </a:lnSpc>
            </a:pPr>
            <a:r>
              <a:rPr lang="ja-JP" altLang="en-US" sz="5999" b="1" spc="899" dirty="0">
                <a:solidFill>
                  <a:srgbClr val="4D4B4B"/>
                </a:solidFill>
                <a:latin typeface="Source Han Sans JP Bold"/>
                <a:ea typeface="Source Han Sans JP Bold"/>
                <a:cs typeface="Source Han Sans JP Bold"/>
                <a:sym typeface="Source Han Sans JP Bold"/>
              </a:rPr>
              <a:t>モデルの評価指標</a:t>
            </a:r>
            <a:endParaRPr lang="en-US" sz="5999" b="1" spc="899" dirty="0">
              <a:solidFill>
                <a:srgbClr val="4D4B4B"/>
              </a:solidFill>
              <a:latin typeface="Source Han Sans JP Bold"/>
              <a:ea typeface="Source Han Sans JP Bold"/>
              <a:cs typeface="Source Han Sans JP Bold"/>
              <a:sym typeface="Source Han Sans JP Bold"/>
            </a:endParaRPr>
          </a:p>
        </p:txBody>
      </p:sp>
      <p:sp>
        <p:nvSpPr>
          <p:cNvPr id="5" name="TextBox 5"/>
          <p:cNvSpPr txBox="1"/>
          <p:nvPr/>
        </p:nvSpPr>
        <p:spPr>
          <a:xfrm>
            <a:off x="1449207" y="3857623"/>
            <a:ext cx="5283701" cy="2571750"/>
          </a:xfrm>
          <a:prstGeom prst="rect">
            <a:avLst/>
          </a:prstGeom>
        </p:spPr>
        <p:txBody>
          <a:bodyPr lIns="0" tIns="0" rIns="0" bIns="0" rtlCol="0" anchor="t">
            <a:spAutoFit/>
          </a:bodyPr>
          <a:lstStyle/>
          <a:p>
            <a:pPr algn="ctr">
              <a:lnSpc>
                <a:spcPts val="21000"/>
              </a:lnSpc>
            </a:pPr>
            <a:r>
              <a:rPr lang="en-US" sz="15000" b="1" dirty="0">
                <a:solidFill>
                  <a:srgbClr val="3C3333"/>
                </a:solidFill>
                <a:latin typeface="Source Han Sans JP Heavy"/>
                <a:ea typeface="Source Han Sans JP Heavy"/>
                <a:cs typeface="Source Han Sans JP Heavy"/>
                <a:sym typeface="Source Han Sans JP Heavy"/>
              </a:rPr>
              <a:t>07</a:t>
            </a:r>
          </a:p>
        </p:txBody>
      </p:sp>
      <p:sp>
        <p:nvSpPr>
          <p:cNvPr id="7" name="AutoShape 7"/>
          <p:cNvSpPr/>
          <p:nvPr/>
        </p:nvSpPr>
        <p:spPr>
          <a:xfrm flipV="1">
            <a:off x="6390458" y="3652837"/>
            <a:ext cx="0" cy="2981325"/>
          </a:xfrm>
          <a:prstGeom prst="line">
            <a:avLst/>
          </a:prstGeom>
          <a:ln w="19050" cap="flat">
            <a:solidFill>
              <a:srgbClr val="3C3333"/>
            </a:solidFill>
            <a:prstDash val="solid"/>
            <a:headEnd type="none" w="sm" len="sm"/>
            <a:tailEnd type="none" w="sm" len="sm"/>
          </a:ln>
        </p:spPr>
        <p:txBody>
          <a:bodyPr/>
          <a:lstStyle/>
          <a:p>
            <a:endParaRPr lang="ja-JP"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183100" y="622918"/>
            <a:ext cx="457386" cy="377207"/>
          </a:xfrm>
          <a:custGeom>
            <a:avLst/>
            <a:gdLst/>
            <a:ahLst/>
            <a:cxnLst/>
            <a:rect l="l" t="t" r="r" b="b"/>
            <a:pathLst>
              <a:path w="457386" h="377207">
                <a:moveTo>
                  <a:pt x="0" y="0"/>
                </a:moveTo>
                <a:lnTo>
                  <a:pt x="457386" y="0"/>
                </a:lnTo>
                <a:lnTo>
                  <a:pt x="457386" y="377207"/>
                </a:lnTo>
                <a:lnTo>
                  <a:pt x="0" y="3772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3" name="Freeform 3"/>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grpSp>
        <p:nvGrpSpPr>
          <p:cNvPr id="4" name="Group 4"/>
          <p:cNvGrpSpPr/>
          <p:nvPr/>
        </p:nvGrpSpPr>
        <p:grpSpPr>
          <a:xfrm>
            <a:off x="3624856" y="3161218"/>
            <a:ext cx="3367207" cy="336720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38888" r="-38888"/>
              </a:stretch>
            </a:blipFill>
          </p:spPr>
          <p:txBody>
            <a:bodyPr/>
            <a:lstStyle/>
            <a:p>
              <a:endParaRPr lang="ja-JP" altLang="en-US"/>
            </a:p>
          </p:txBody>
        </p:sp>
      </p:grpSp>
      <p:grpSp>
        <p:nvGrpSpPr>
          <p:cNvPr id="6" name="Group 6"/>
          <p:cNvGrpSpPr/>
          <p:nvPr/>
        </p:nvGrpSpPr>
        <p:grpSpPr>
          <a:xfrm>
            <a:off x="4368503" y="2504372"/>
            <a:ext cx="1879914" cy="411624"/>
            <a:chOff x="0" y="0"/>
            <a:chExt cx="665171" cy="145645"/>
          </a:xfrm>
        </p:grpSpPr>
        <p:sp>
          <p:nvSpPr>
            <p:cNvPr id="7" name="Freeform 7"/>
            <p:cNvSpPr/>
            <p:nvPr/>
          </p:nvSpPr>
          <p:spPr>
            <a:xfrm>
              <a:off x="0" y="0"/>
              <a:ext cx="665171" cy="145645"/>
            </a:xfrm>
            <a:custGeom>
              <a:avLst/>
              <a:gdLst/>
              <a:ahLst/>
              <a:cxnLst/>
              <a:rect l="l" t="t" r="r" b="b"/>
              <a:pathLst>
                <a:path w="665171" h="145645">
                  <a:moveTo>
                    <a:pt x="72823" y="0"/>
                  </a:moveTo>
                  <a:lnTo>
                    <a:pt x="592349" y="0"/>
                  </a:lnTo>
                  <a:cubicBezTo>
                    <a:pt x="632567" y="0"/>
                    <a:pt x="665171" y="32604"/>
                    <a:pt x="665171" y="72823"/>
                  </a:cubicBezTo>
                  <a:lnTo>
                    <a:pt x="665171" y="72823"/>
                  </a:lnTo>
                  <a:cubicBezTo>
                    <a:pt x="665171" y="92136"/>
                    <a:pt x="657499" y="110659"/>
                    <a:pt x="643842" y="124316"/>
                  </a:cubicBezTo>
                  <a:cubicBezTo>
                    <a:pt x="630185" y="137973"/>
                    <a:pt x="611662" y="145645"/>
                    <a:pt x="592349" y="145645"/>
                  </a:cubicBezTo>
                  <a:lnTo>
                    <a:pt x="72823" y="145645"/>
                  </a:lnTo>
                  <a:cubicBezTo>
                    <a:pt x="53509" y="145645"/>
                    <a:pt x="34986" y="137973"/>
                    <a:pt x="21329" y="124316"/>
                  </a:cubicBezTo>
                  <a:cubicBezTo>
                    <a:pt x="7672" y="110659"/>
                    <a:pt x="0" y="92136"/>
                    <a:pt x="0" y="72823"/>
                  </a:cubicBezTo>
                  <a:lnTo>
                    <a:pt x="0" y="72823"/>
                  </a:lnTo>
                  <a:cubicBezTo>
                    <a:pt x="0" y="53509"/>
                    <a:pt x="7672" y="34986"/>
                    <a:pt x="21329" y="21329"/>
                  </a:cubicBezTo>
                  <a:cubicBezTo>
                    <a:pt x="34986" y="7672"/>
                    <a:pt x="53509" y="0"/>
                    <a:pt x="72823" y="0"/>
                  </a:cubicBezTo>
                  <a:close/>
                </a:path>
              </a:pathLst>
            </a:custGeom>
            <a:solidFill>
              <a:srgbClr val="07796B"/>
            </a:solidFill>
          </p:spPr>
          <p:txBody>
            <a:bodyPr/>
            <a:lstStyle/>
            <a:p>
              <a:endParaRPr lang="ja-JP" altLang="en-US"/>
            </a:p>
          </p:txBody>
        </p:sp>
        <p:sp>
          <p:nvSpPr>
            <p:cNvPr id="8" name="TextBox 8"/>
            <p:cNvSpPr txBox="1"/>
            <p:nvPr/>
          </p:nvSpPr>
          <p:spPr>
            <a:xfrm>
              <a:off x="0" y="-38100"/>
              <a:ext cx="665171" cy="183745"/>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a:off x="11295937" y="3161218"/>
            <a:ext cx="3367207" cy="336720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b="-50093"/>
              </a:stretch>
            </a:blipFill>
          </p:spPr>
          <p:txBody>
            <a:bodyPr/>
            <a:lstStyle/>
            <a:p>
              <a:endParaRPr lang="ja-JP" altLang="en-US"/>
            </a:p>
          </p:txBody>
        </p:sp>
      </p:grpSp>
      <p:grpSp>
        <p:nvGrpSpPr>
          <p:cNvPr id="11" name="Group 11"/>
          <p:cNvGrpSpPr/>
          <p:nvPr/>
        </p:nvGrpSpPr>
        <p:grpSpPr>
          <a:xfrm>
            <a:off x="12039583" y="2504372"/>
            <a:ext cx="1879914" cy="411624"/>
            <a:chOff x="0" y="0"/>
            <a:chExt cx="665171" cy="145645"/>
          </a:xfrm>
        </p:grpSpPr>
        <p:sp>
          <p:nvSpPr>
            <p:cNvPr id="12" name="Freeform 12"/>
            <p:cNvSpPr/>
            <p:nvPr/>
          </p:nvSpPr>
          <p:spPr>
            <a:xfrm>
              <a:off x="0" y="0"/>
              <a:ext cx="665171" cy="145645"/>
            </a:xfrm>
            <a:custGeom>
              <a:avLst/>
              <a:gdLst/>
              <a:ahLst/>
              <a:cxnLst/>
              <a:rect l="l" t="t" r="r" b="b"/>
              <a:pathLst>
                <a:path w="665171" h="145645">
                  <a:moveTo>
                    <a:pt x="72823" y="0"/>
                  </a:moveTo>
                  <a:lnTo>
                    <a:pt x="592349" y="0"/>
                  </a:lnTo>
                  <a:cubicBezTo>
                    <a:pt x="632567" y="0"/>
                    <a:pt x="665171" y="32604"/>
                    <a:pt x="665171" y="72823"/>
                  </a:cubicBezTo>
                  <a:lnTo>
                    <a:pt x="665171" y="72823"/>
                  </a:lnTo>
                  <a:cubicBezTo>
                    <a:pt x="665171" y="92136"/>
                    <a:pt x="657499" y="110659"/>
                    <a:pt x="643842" y="124316"/>
                  </a:cubicBezTo>
                  <a:cubicBezTo>
                    <a:pt x="630185" y="137973"/>
                    <a:pt x="611662" y="145645"/>
                    <a:pt x="592349" y="145645"/>
                  </a:cubicBezTo>
                  <a:lnTo>
                    <a:pt x="72823" y="145645"/>
                  </a:lnTo>
                  <a:cubicBezTo>
                    <a:pt x="53509" y="145645"/>
                    <a:pt x="34986" y="137973"/>
                    <a:pt x="21329" y="124316"/>
                  </a:cubicBezTo>
                  <a:cubicBezTo>
                    <a:pt x="7672" y="110659"/>
                    <a:pt x="0" y="92136"/>
                    <a:pt x="0" y="72823"/>
                  </a:cubicBezTo>
                  <a:lnTo>
                    <a:pt x="0" y="72823"/>
                  </a:lnTo>
                  <a:cubicBezTo>
                    <a:pt x="0" y="53509"/>
                    <a:pt x="7672" y="34986"/>
                    <a:pt x="21329" y="21329"/>
                  </a:cubicBezTo>
                  <a:cubicBezTo>
                    <a:pt x="34986" y="7672"/>
                    <a:pt x="53509" y="0"/>
                    <a:pt x="72823" y="0"/>
                  </a:cubicBezTo>
                  <a:close/>
                </a:path>
              </a:pathLst>
            </a:custGeom>
            <a:solidFill>
              <a:srgbClr val="07796B"/>
            </a:solidFill>
          </p:spPr>
          <p:txBody>
            <a:bodyPr/>
            <a:lstStyle/>
            <a:p>
              <a:endParaRPr lang="ja-JP" altLang="en-US"/>
            </a:p>
          </p:txBody>
        </p:sp>
        <p:sp>
          <p:nvSpPr>
            <p:cNvPr id="13" name="TextBox 13"/>
            <p:cNvSpPr txBox="1"/>
            <p:nvPr/>
          </p:nvSpPr>
          <p:spPr>
            <a:xfrm>
              <a:off x="0" y="-38100"/>
              <a:ext cx="665171" cy="183745"/>
            </a:xfrm>
            <a:prstGeom prst="rect">
              <a:avLst/>
            </a:prstGeom>
          </p:spPr>
          <p:txBody>
            <a:bodyPr lIns="50800" tIns="50800" rIns="50800" bIns="50800" rtlCol="0" anchor="ctr"/>
            <a:lstStyle/>
            <a:p>
              <a:pPr algn="ctr">
                <a:lnSpc>
                  <a:spcPts val="3500"/>
                </a:lnSpc>
              </a:pPr>
              <a:endParaRPr/>
            </a:p>
          </p:txBody>
        </p:sp>
      </p:grpSp>
      <p:sp>
        <p:nvSpPr>
          <p:cNvPr id="14" name="TextBox 14"/>
          <p:cNvSpPr txBox="1"/>
          <p:nvPr/>
        </p:nvSpPr>
        <p:spPr>
          <a:xfrm>
            <a:off x="1679661" y="515940"/>
            <a:ext cx="9400993" cy="863595"/>
          </a:xfrm>
          <a:prstGeom prst="rect">
            <a:avLst/>
          </a:prstGeom>
        </p:spPr>
        <p:txBody>
          <a:bodyPr lIns="0" tIns="0" rIns="0" bIns="0" rtlCol="0" anchor="t">
            <a:spAutoFit/>
          </a:bodyPr>
          <a:lstStyle/>
          <a:p>
            <a:pPr algn="l">
              <a:lnSpc>
                <a:spcPts val="7000"/>
              </a:lnSpc>
            </a:pPr>
            <a:r>
              <a:rPr lang="en-US" sz="5000" b="1" spc="750">
                <a:solidFill>
                  <a:srgbClr val="4D4B4B"/>
                </a:solidFill>
                <a:latin typeface="Source Han Sans JP Bold"/>
                <a:ea typeface="Source Han Sans JP Bold"/>
                <a:cs typeface="Source Han Sans JP Bold"/>
                <a:sym typeface="Source Han Sans JP Bold"/>
              </a:rPr>
              <a:t>社員紹介</a:t>
            </a:r>
          </a:p>
        </p:txBody>
      </p:sp>
      <p:sp>
        <p:nvSpPr>
          <p:cNvPr id="15" name="TextBox 15"/>
          <p:cNvSpPr txBox="1"/>
          <p:nvPr/>
        </p:nvSpPr>
        <p:spPr>
          <a:xfrm>
            <a:off x="1977350" y="7484278"/>
            <a:ext cx="6662220" cy="1174749"/>
          </a:xfrm>
          <a:prstGeom prst="rect">
            <a:avLst/>
          </a:prstGeom>
        </p:spPr>
        <p:txBody>
          <a:bodyPr lIns="0" tIns="0" rIns="0" bIns="0" rtlCol="0" anchor="t">
            <a:spAutoFit/>
          </a:bodyPr>
          <a:lstStyle/>
          <a:p>
            <a:pPr algn="ctr">
              <a:lnSpc>
                <a:spcPts val="3200"/>
              </a:lnSpc>
            </a:pPr>
            <a:r>
              <a:rPr lang="en-US" sz="2000" spc="300">
                <a:solidFill>
                  <a:srgbClr val="4D4B4B"/>
                </a:solidFill>
                <a:latin typeface="Source Han Sans JP"/>
                <a:ea typeface="Source Han Sans JP"/>
                <a:cs typeface="Source Han Sans JP"/>
                <a:sym typeface="Source Han Sans JP"/>
              </a:rPr>
              <a:t>新卒で入社した金融系企業で8年の事務経験を経て、妊娠・出産を機に職種・業種未経験のポテンシャル採用枠で当社にジョイン。2児の母。</a:t>
            </a:r>
          </a:p>
        </p:txBody>
      </p:sp>
      <p:sp>
        <p:nvSpPr>
          <p:cNvPr id="16" name="TextBox 16"/>
          <p:cNvSpPr txBox="1"/>
          <p:nvPr/>
        </p:nvSpPr>
        <p:spPr>
          <a:xfrm>
            <a:off x="1977350" y="6669509"/>
            <a:ext cx="6662220" cy="412114"/>
          </a:xfrm>
          <a:prstGeom prst="rect">
            <a:avLst/>
          </a:prstGeom>
        </p:spPr>
        <p:txBody>
          <a:bodyPr lIns="0" tIns="0" rIns="0" bIns="0" rtlCol="0" anchor="t">
            <a:spAutoFit/>
          </a:bodyPr>
          <a:lstStyle/>
          <a:p>
            <a:pPr algn="ctr">
              <a:lnSpc>
                <a:spcPts val="3520"/>
              </a:lnSpc>
            </a:pPr>
            <a:r>
              <a:rPr lang="en-US" sz="2200" b="1" spc="330">
                <a:solidFill>
                  <a:srgbClr val="4D4B4B"/>
                </a:solidFill>
                <a:latin typeface="Source Han Sans JP Bold"/>
                <a:ea typeface="Source Han Sans JP Bold"/>
                <a:cs typeface="Source Han Sans JP Bold"/>
                <a:sym typeface="Source Han Sans JP Bold"/>
              </a:rPr>
              <a:t>小関 香澄</a:t>
            </a:r>
          </a:p>
        </p:txBody>
      </p:sp>
      <p:sp>
        <p:nvSpPr>
          <p:cNvPr id="17" name="TextBox 17"/>
          <p:cNvSpPr txBox="1"/>
          <p:nvPr/>
        </p:nvSpPr>
        <p:spPr>
          <a:xfrm>
            <a:off x="3045843" y="7065179"/>
            <a:ext cx="4563332" cy="266699"/>
          </a:xfrm>
          <a:prstGeom prst="rect">
            <a:avLst/>
          </a:prstGeom>
        </p:spPr>
        <p:txBody>
          <a:bodyPr lIns="0" tIns="0" rIns="0" bIns="0" rtlCol="0" anchor="t">
            <a:spAutoFit/>
          </a:bodyPr>
          <a:lstStyle/>
          <a:p>
            <a:pPr algn="ctr">
              <a:lnSpc>
                <a:spcPts val="2100"/>
              </a:lnSpc>
            </a:pPr>
            <a:r>
              <a:rPr lang="en-US" sz="1500" spc="75">
                <a:solidFill>
                  <a:srgbClr val="4D4B4B"/>
                </a:solidFill>
                <a:latin typeface="Source Han Sans JP"/>
                <a:ea typeface="Source Han Sans JP"/>
                <a:cs typeface="Source Han Sans JP"/>
                <a:sym typeface="Source Han Sans JP"/>
              </a:rPr>
              <a:t>Kasumi Koseki</a:t>
            </a:r>
          </a:p>
        </p:txBody>
      </p:sp>
      <p:sp>
        <p:nvSpPr>
          <p:cNvPr id="18" name="TextBox 18"/>
          <p:cNvSpPr txBox="1"/>
          <p:nvPr/>
        </p:nvSpPr>
        <p:spPr>
          <a:xfrm>
            <a:off x="4368503" y="2557784"/>
            <a:ext cx="1879914" cy="266700"/>
          </a:xfrm>
          <a:prstGeom prst="rect">
            <a:avLst/>
          </a:prstGeom>
        </p:spPr>
        <p:txBody>
          <a:bodyPr lIns="0" tIns="0" rIns="0" bIns="0" rtlCol="0" anchor="t">
            <a:spAutoFit/>
          </a:bodyPr>
          <a:lstStyle/>
          <a:p>
            <a:pPr algn="ctr">
              <a:lnSpc>
                <a:spcPts val="2100"/>
              </a:lnSpc>
            </a:pPr>
            <a:r>
              <a:rPr lang="en-US" sz="1500" b="1" spc="225">
                <a:solidFill>
                  <a:srgbClr val="FFFFFF"/>
                </a:solidFill>
                <a:latin typeface="Source Han Sans JP Heavy"/>
                <a:ea typeface="Source Han Sans JP Heavy"/>
                <a:cs typeface="Source Han Sans JP Heavy"/>
                <a:sym typeface="Source Han Sans JP Heavy"/>
              </a:rPr>
              <a:t>DESIGNER</a:t>
            </a:r>
          </a:p>
        </p:txBody>
      </p:sp>
      <p:sp>
        <p:nvSpPr>
          <p:cNvPr id="19" name="TextBox 19"/>
          <p:cNvSpPr txBox="1"/>
          <p:nvPr/>
        </p:nvSpPr>
        <p:spPr>
          <a:xfrm>
            <a:off x="9648431" y="7484278"/>
            <a:ext cx="6662220" cy="1174749"/>
          </a:xfrm>
          <a:prstGeom prst="rect">
            <a:avLst/>
          </a:prstGeom>
        </p:spPr>
        <p:txBody>
          <a:bodyPr lIns="0" tIns="0" rIns="0" bIns="0" rtlCol="0" anchor="t">
            <a:spAutoFit/>
          </a:bodyPr>
          <a:lstStyle/>
          <a:p>
            <a:pPr algn="ctr">
              <a:lnSpc>
                <a:spcPts val="3200"/>
              </a:lnSpc>
            </a:pPr>
            <a:r>
              <a:rPr lang="en-US" sz="2000" spc="300">
                <a:solidFill>
                  <a:srgbClr val="4D4B4B"/>
                </a:solidFill>
                <a:latin typeface="Source Han Sans JP"/>
                <a:ea typeface="Source Han Sans JP"/>
                <a:cs typeface="Source Han Sans JP"/>
                <a:sym typeface="Source Han Sans JP"/>
              </a:rPr>
              <a:t>バックエンドエンジニアとして10年のキャリアを持つ。セールスチームに同行しお客様の課題を直接ヒアリングすることを心掛けている。</a:t>
            </a:r>
          </a:p>
        </p:txBody>
      </p:sp>
      <p:sp>
        <p:nvSpPr>
          <p:cNvPr id="20" name="TextBox 20"/>
          <p:cNvSpPr txBox="1"/>
          <p:nvPr/>
        </p:nvSpPr>
        <p:spPr>
          <a:xfrm>
            <a:off x="9648431" y="6669509"/>
            <a:ext cx="6662220" cy="412114"/>
          </a:xfrm>
          <a:prstGeom prst="rect">
            <a:avLst/>
          </a:prstGeom>
        </p:spPr>
        <p:txBody>
          <a:bodyPr lIns="0" tIns="0" rIns="0" bIns="0" rtlCol="0" anchor="t">
            <a:spAutoFit/>
          </a:bodyPr>
          <a:lstStyle/>
          <a:p>
            <a:pPr algn="ctr">
              <a:lnSpc>
                <a:spcPts val="3520"/>
              </a:lnSpc>
            </a:pPr>
            <a:r>
              <a:rPr lang="en-US" sz="2200" b="1" spc="330">
                <a:solidFill>
                  <a:srgbClr val="4D4B4B"/>
                </a:solidFill>
                <a:latin typeface="Source Han Sans JP Bold"/>
                <a:ea typeface="Source Han Sans JP Bold"/>
                <a:cs typeface="Source Han Sans JP Bold"/>
                <a:sym typeface="Source Han Sans JP Bold"/>
              </a:rPr>
              <a:t>浅田 龍平</a:t>
            </a:r>
          </a:p>
        </p:txBody>
      </p:sp>
      <p:sp>
        <p:nvSpPr>
          <p:cNvPr id="21" name="TextBox 21"/>
          <p:cNvSpPr txBox="1"/>
          <p:nvPr/>
        </p:nvSpPr>
        <p:spPr>
          <a:xfrm>
            <a:off x="10716924" y="7065179"/>
            <a:ext cx="4563332" cy="266699"/>
          </a:xfrm>
          <a:prstGeom prst="rect">
            <a:avLst/>
          </a:prstGeom>
        </p:spPr>
        <p:txBody>
          <a:bodyPr lIns="0" tIns="0" rIns="0" bIns="0" rtlCol="0" anchor="t">
            <a:spAutoFit/>
          </a:bodyPr>
          <a:lstStyle/>
          <a:p>
            <a:pPr algn="ctr">
              <a:lnSpc>
                <a:spcPts val="2100"/>
              </a:lnSpc>
            </a:pPr>
            <a:r>
              <a:rPr lang="en-US" sz="1500" spc="75">
                <a:solidFill>
                  <a:srgbClr val="4D4B4B"/>
                </a:solidFill>
                <a:latin typeface="Source Han Sans JP"/>
                <a:ea typeface="Source Han Sans JP"/>
                <a:cs typeface="Source Han Sans JP"/>
                <a:sym typeface="Source Han Sans JP"/>
              </a:rPr>
              <a:t>Ryuhei Asada</a:t>
            </a:r>
          </a:p>
        </p:txBody>
      </p:sp>
      <p:sp>
        <p:nvSpPr>
          <p:cNvPr id="22" name="TextBox 22"/>
          <p:cNvSpPr txBox="1"/>
          <p:nvPr/>
        </p:nvSpPr>
        <p:spPr>
          <a:xfrm>
            <a:off x="12039583" y="2557784"/>
            <a:ext cx="1879914" cy="266700"/>
          </a:xfrm>
          <a:prstGeom prst="rect">
            <a:avLst/>
          </a:prstGeom>
        </p:spPr>
        <p:txBody>
          <a:bodyPr lIns="0" tIns="0" rIns="0" bIns="0" rtlCol="0" anchor="t">
            <a:spAutoFit/>
          </a:bodyPr>
          <a:lstStyle/>
          <a:p>
            <a:pPr algn="ctr">
              <a:lnSpc>
                <a:spcPts val="2100"/>
              </a:lnSpc>
            </a:pPr>
            <a:r>
              <a:rPr lang="en-US" sz="1500" b="1" spc="225">
                <a:solidFill>
                  <a:srgbClr val="FFFFFF"/>
                </a:solidFill>
                <a:latin typeface="Source Han Sans JP Heavy"/>
                <a:ea typeface="Source Han Sans JP Heavy"/>
                <a:cs typeface="Source Han Sans JP Heavy"/>
                <a:sym typeface="Source Han Sans JP Heavy"/>
              </a:rPr>
              <a:t>ENGINEER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4F4"/>
        </a:solidFill>
        <a:effectLst/>
      </p:bgPr>
    </p:bg>
    <p:spTree>
      <p:nvGrpSpPr>
        <p:cNvPr id="1" name=""/>
        <p:cNvGrpSpPr/>
        <p:nvPr/>
      </p:nvGrpSpPr>
      <p:grpSpPr>
        <a:xfrm>
          <a:off x="0" y="0"/>
          <a:ext cx="0" cy="0"/>
          <a:chOff x="0" y="0"/>
          <a:chExt cx="0" cy="0"/>
        </a:xfrm>
      </p:grpSpPr>
      <p:sp>
        <p:nvSpPr>
          <p:cNvPr id="2" name="Freeform 2"/>
          <p:cNvSpPr/>
          <p:nvPr/>
        </p:nvSpPr>
        <p:spPr>
          <a:xfrm>
            <a:off x="17259300" y="441326"/>
            <a:ext cx="615242" cy="454024"/>
          </a:xfrm>
          <a:custGeom>
            <a:avLst/>
            <a:gdLst/>
            <a:ahLst/>
            <a:cxnLst/>
            <a:rect l="l" t="t" r="r" b="b"/>
            <a:pathLst>
              <a:path w="615242" h="454024">
                <a:moveTo>
                  <a:pt x="0" y="0"/>
                </a:moveTo>
                <a:lnTo>
                  <a:pt x="615242" y="0"/>
                </a:lnTo>
                <a:lnTo>
                  <a:pt x="615242" y="454024"/>
                </a:lnTo>
                <a:lnTo>
                  <a:pt x="0" y="4540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3" name="Freeform 3"/>
          <p:cNvSpPr/>
          <p:nvPr/>
        </p:nvSpPr>
        <p:spPr>
          <a:xfrm>
            <a:off x="17183100" y="622918"/>
            <a:ext cx="457386" cy="377207"/>
          </a:xfrm>
          <a:custGeom>
            <a:avLst/>
            <a:gdLst/>
            <a:ahLst/>
            <a:cxnLst/>
            <a:rect l="l" t="t" r="r" b="b"/>
            <a:pathLst>
              <a:path w="457386" h="377207">
                <a:moveTo>
                  <a:pt x="0" y="0"/>
                </a:moveTo>
                <a:lnTo>
                  <a:pt x="457386" y="0"/>
                </a:lnTo>
                <a:lnTo>
                  <a:pt x="457386" y="377207"/>
                </a:lnTo>
                <a:lnTo>
                  <a:pt x="0" y="3772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4" name="TextBox 4"/>
          <p:cNvSpPr txBox="1"/>
          <p:nvPr/>
        </p:nvSpPr>
        <p:spPr>
          <a:xfrm>
            <a:off x="7696200" y="4381500"/>
            <a:ext cx="9142593" cy="1007520"/>
          </a:xfrm>
          <a:prstGeom prst="rect">
            <a:avLst/>
          </a:prstGeom>
        </p:spPr>
        <p:txBody>
          <a:bodyPr lIns="0" tIns="0" rIns="0" bIns="0" rtlCol="0" anchor="t">
            <a:spAutoFit/>
          </a:bodyPr>
          <a:lstStyle/>
          <a:p>
            <a:pPr algn="l">
              <a:lnSpc>
                <a:spcPts val="8399"/>
              </a:lnSpc>
            </a:pPr>
            <a:r>
              <a:rPr lang="ja-JP" altLang="en-US" sz="5999" b="1" spc="899" dirty="0">
                <a:solidFill>
                  <a:srgbClr val="4D4B4B"/>
                </a:solidFill>
                <a:latin typeface="Source Han Sans JP Bold"/>
                <a:ea typeface="Source Han Sans JP Bold"/>
                <a:cs typeface="Source Han Sans JP Bold"/>
                <a:sym typeface="Source Han Sans JP Bold"/>
              </a:rPr>
              <a:t>データ収集と整理</a:t>
            </a:r>
            <a:endParaRPr lang="en-US" sz="5999" b="1" spc="899" dirty="0">
              <a:solidFill>
                <a:srgbClr val="4D4B4B"/>
              </a:solidFill>
              <a:latin typeface="Source Han Sans JP Bold"/>
              <a:ea typeface="Source Han Sans JP Bold"/>
              <a:cs typeface="Source Han Sans JP Bold"/>
              <a:sym typeface="Source Han Sans JP Bold"/>
            </a:endParaRPr>
          </a:p>
        </p:txBody>
      </p:sp>
      <p:sp>
        <p:nvSpPr>
          <p:cNvPr id="5" name="TextBox 5"/>
          <p:cNvSpPr txBox="1"/>
          <p:nvPr/>
        </p:nvSpPr>
        <p:spPr>
          <a:xfrm>
            <a:off x="1106758" y="3405982"/>
            <a:ext cx="5283701" cy="2571750"/>
          </a:xfrm>
          <a:prstGeom prst="rect">
            <a:avLst/>
          </a:prstGeom>
        </p:spPr>
        <p:txBody>
          <a:bodyPr lIns="0" tIns="0" rIns="0" bIns="0" rtlCol="0" anchor="t">
            <a:spAutoFit/>
          </a:bodyPr>
          <a:lstStyle/>
          <a:p>
            <a:pPr algn="ctr">
              <a:lnSpc>
                <a:spcPts val="21000"/>
              </a:lnSpc>
            </a:pPr>
            <a:r>
              <a:rPr lang="en-US" sz="15000" b="1" dirty="0">
                <a:solidFill>
                  <a:srgbClr val="3C3333"/>
                </a:solidFill>
                <a:latin typeface="Source Han Sans JP Heavy"/>
                <a:ea typeface="Source Han Sans JP Heavy"/>
                <a:cs typeface="Source Han Sans JP Heavy"/>
                <a:sym typeface="Source Han Sans JP Heavy"/>
              </a:rPr>
              <a:t>08</a:t>
            </a:r>
          </a:p>
        </p:txBody>
      </p:sp>
      <p:sp>
        <p:nvSpPr>
          <p:cNvPr id="7" name="AutoShape 7"/>
          <p:cNvSpPr/>
          <p:nvPr/>
        </p:nvSpPr>
        <p:spPr>
          <a:xfrm flipV="1">
            <a:off x="6390458" y="3652837"/>
            <a:ext cx="0" cy="2981325"/>
          </a:xfrm>
          <a:prstGeom prst="line">
            <a:avLst/>
          </a:prstGeom>
          <a:ln w="19050" cap="flat">
            <a:solidFill>
              <a:srgbClr val="3C3333"/>
            </a:solidFill>
            <a:prstDash val="solid"/>
            <a:headEnd type="none" w="sm" len="sm"/>
            <a:tailEnd type="none" w="sm" len="sm"/>
          </a:ln>
        </p:spPr>
        <p:txBody>
          <a:bodyPr/>
          <a:lstStyle/>
          <a:p>
            <a:endParaRPr lang="ja-JP"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10237-3399-0BA8-0CE9-4F464F07364A}"/>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97C828A1-1683-FED8-C2AF-A1E98E14992F}"/>
              </a:ext>
            </a:extLst>
          </p:cNvPr>
          <p:cNvSpPr/>
          <p:nvPr/>
        </p:nvSpPr>
        <p:spPr>
          <a:xfrm>
            <a:off x="3224863" y="2021671"/>
            <a:ext cx="165025" cy="0"/>
          </a:xfrm>
          <a:prstGeom prst="line">
            <a:avLst/>
          </a:prstGeom>
          <a:ln w="19050" cap="flat">
            <a:solidFill>
              <a:srgbClr val="CDCDCD"/>
            </a:solidFill>
            <a:prstDash val="solid"/>
            <a:headEnd type="none" w="sm" len="sm"/>
            <a:tailEnd type="none" w="sm" len="sm"/>
          </a:ln>
        </p:spPr>
        <p:txBody>
          <a:bodyPr/>
          <a:lstStyle/>
          <a:p>
            <a:endParaRPr lang="ja-JP" altLang="en-US" b="1">
              <a:solidFill>
                <a:schemeClr val="tx1">
                  <a:lumMod val="65000"/>
                  <a:lumOff val="35000"/>
                </a:schemeClr>
              </a:solidFill>
              <a:latin typeface="Source Han Sans JP Bold" panose="020B0600070205080204" charset="-128"/>
              <a:ea typeface="Source Han Sans JP Bold" panose="020B0600070205080204" charset="-128"/>
            </a:endParaRPr>
          </a:p>
        </p:txBody>
      </p:sp>
      <p:sp>
        <p:nvSpPr>
          <p:cNvPr id="5" name="AutoShape 5">
            <a:extLst>
              <a:ext uri="{FF2B5EF4-FFF2-40B4-BE49-F238E27FC236}">
                <a16:creationId xmlns:a16="http://schemas.microsoft.com/office/drawing/2014/main" id="{9A2E4B66-BF91-FFDE-3420-4F407D944079}"/>
              </a:ext>
            </a:extLst>
          </p:cNvPr>
          <p:cNvSpPr/>
          <p:nvPr/>
        </p:nvSpPr>
        <p:spPr>
          <a:xfrm>
            <a:off x="10515600" y="3924300"/>
            <a:ext cx="165025" cy="0"/>
          </a:xfrm>
          <a:prstGeom prst="line">
            <a:avLst/>
          </a:prstGeom>
          <a:ln w="19050" cap="flat">
            <a:solidFill>
              <a:srgbClr val="CDCDCD"/>
            </a:solidFill>
            <a:prstDash val="solid"/>
            <a:headEnd type="none" w="sm" len="sm"/>
            <a:tailEnd type="none" w="sm" len="sm"/>
          </a:ln>
        </p:spPr>
        <p:txBody>
          <a:bodyPr/>
          <a:lstStyle/>
          <a:p>
            <a:pPr>
              <a:lnSpc>
                <a:spcPct val="150000"/>
              </a:lnSpc>
            </a:pPr>
            <a:endParaRPr lang="ja-JP" altLang="en-US" b="1">
              <a:solidFill>
                <a:schemeClr val="tx1">
                  <a:lumMod val="65000"/>
                  <a:lumOff val="35000"/>
                </a:schemeClr>
              </a:solidFill>
              <a:latin typeface="Source Han Sans JP Bold" panose="020B0600070205080204" charset="-128"/>
              <a:ea typeface="Source Han Sans JP Bold" panose="020B0600070205080204" charset="-128"/>
            </a:endParaRPr>
          </a:p>
        </p:txBody>
      </p:sp>
      <p:sp>
        <p:nvSpPr>
          <p:cNvPr id="6" name="AutoShape 6">
            <a:extLst>
              <a:ext uri="{FF2B5EF4-FFF2-40B4-BE49-F238E27FC236}">
                <a16:creationId xmlns:a16="http://schemas.microsoft.com/office/drawing/2014/main" id="{33EE7A47-053C-095D-CA2E-8E6A5A572B9C}"/>
              </a:ext>
            </a:extLst>
          </p:cNvPr>
          <p:cNvSpPr/>
          <p:nvPr/>
        </p:nvSpPr>
        <p:spPr>
          <a:xfrm>
            <a:off x="3224863" y="3019315"/>
            <a:ext cx="165025" cy="0"/>
          </a:xfrm>
          <a:prstGeom prst="line">
            <a:avLst/>
          </a:prstGeom>
          <a:ln w="19050" cap="flat">
            <a:solidFill>
              <a:srgbClr val="CDCDCD"/>
            </a:solidFill>
            <a:prstDash val="solid"/>
            <a:headEnd type="none" w="sm" len="sm"/>
            <a:tailEnd type="none" w="sm" len="sm"/>
          </a:ln>
        </p:spPr>
        <p:txBody>
          <a:bodyPr/>
          <a:lstStyle/>
          <a:p>
            <a:endParaRPr lang="ja-JP" altLang="en-US" b="1">
              <a:solidFill>
                <a:schemeClr val="tx1">
                  <a:lumMod val="65000"/>
                  <a:lumOff val="35000"/>
                </a:schemeClr>
              </a:solidFill>
              <a:latin typeface="Source Han Sans JP Bold" panose="020B0600070205080204" charset="-128"/>
              <a:ea typeface="Source Han Sans JP Bold" panose="020B0600070205080204" charset="-128"/>
            </a:endParaRPr>
          </a:p>
        </p:txBody>
      </p:sp>
      <p:sp>
        <p:nvSpPr>
          <p:cNvPr id="7" name="AutoShape 7">
            <a:extLst>
              <a:ext uri="{FF2B5EF4-FFF2-40B4-BE49-F238E27FC236}">
                <a16:creationId xmlns:a16="http://schemas.microsoft.com/office/drawing/2014/main" id="{958EB9BE-8FA3-F38B-8EFF-46A813B2BBBA}"/>
              </a:ext>
            </a:extLst>
          </p:cNvPr>
          <p:cNvSpPr/>
          <p:nvPr/>
        </p:nvSpPr>
        <p:spPr>
          <a:xfrm>
            <a:off x="10515600" y="4893286"/>
            <a:ext cx="165025" cy="0"/>
          </a:xfrm>
          <a:prstGeom prst="line">
            <a:avLst/>
          </a:prstGeom>
          <a:ln w="19050" cap="flat">
            <a:solidFill>
              <a:srgbClr val="CDCDCD"/>
            </a:solidFill>
            <a:prstDash val="solid"/>
            <a:headEnd type="none" w="sm" len="sm"/>
            <a:tailEnd type="none" w="sm" len="sm"/>
          </a:ln>
        </p:spPr>
        <p:txBody>
          <a:bodyPr/>
          <a:lstStyle/>
          <a:p>
            <a:pPr>
              <a:lnSpc>
                <a:spcPct val="150000"/>
              </a:lnSpc>
            </a:pPr>
            <a:endParaRPr lang="ja-JP" altLang="en-US" b="1">
              <a:solidFill>
                <a:schemeClr val="tx1">
                  <a:lumMod val="65000"/>
                  <a:lumOff val="35000"/>
                </a:schemeClr>
              </a:solidFill>
              <a:latin typeface="Source Han Sans JP Bold" panose="020B0600070205080204" charset="-128"/>
              <a:ea typeface="Source Han Sans JP Bold" panose="020B0600070205080204" charset="-128"/>
            </a:endParaRPr>
          </a:p>
        </p:txBody>
      </p:sp>
      <p:sp>
        <p:nvSpPr>
          <p:cNvPr id="8" name="AutoShape 8">
            <a:extLst>
              <a:ext uri="{FF2B5EF4-FFF2-40B4-BE49-F238E27FC236}">
                <a16:creationId xmlns:a16="http://schemas.microsoft.com/office/drawing/2014/main" id="{280795D3-11CF-862F-87AA-BD38B0F4EDDC}"/>
              </a:ext>
            </a:extLst>
          </p:cNvPr>
          <p:cNvSpPr/>
          <p:nvPr/>
        </p:nvSpPr>
        <p:spPr>
          <a:xfrm>
            <a:off x="3224863" y="4016958"/>
            <a:ext cx="165025" cy="0"/>
          </a:xfrm>
          <a:prstGeom prst="line">
            <a:avLst/>
          </a:prstGeom>
          <a:ln w="19050" cap="flat">
            <a:solidFill>
              <a:srgbClr val="CDCDCD"/>
            </a:solidFill>
            <a:prstDash val="solid"/>
            <a:headEnd type="none" w="sm" len="sm"/>
            <a:tailEnd type="none" w="sm" len="sm"/>
          </a:ln>
        </p:spPr>
        <p:txBody>
          <a:bodyPr/>
          <a:lstStyle/>
          <a:p>
            <a:endParaRPr lang="ja-JP" altLang="en-US" b="1">
              <a:solidFill>
                <a:schemeClr val="tx1">
                  <a:lumMod val="65000"/>
                  <a:lumOff val="35000"/>
                </a:schemeClr>
              </a:solidFill>
              <a:latin typeface="Source Han Sans JP Bold" panose="020B0600070205080204" charset="-128"/>
              <a:ea typeface="Source Han Sans JP Bold" panose="020B0600070205080204" charset="-128"/>
            </a:endParaRPr>
          </a:p>
        </p:txBody>
      </p:sp>
      <p:sp>
        <p:nvSpPr>
          <p:cNvPr id="9" name="AutoShape 9">
            <a:extLst>
              <a:ext uri="{FF2B5EF4-FFF2-40B4-BE49-F238E27FC236}">
                <a16:creationId xmlns:a16="http://schemas.microsoft.com/office/drawing/2014/main" id="{70C9CD80-883A-6E4D-5F32-72DDB42FB148}"/>
              </a:ext>
            </a:extLst>
          </p:cNvPr>
          <p:cNvSpPr/>
          <p:nvPr/>
        </p:nvSpPr>
        <p:spPr>
          <a:xfrm>
            <a:off x="10515600" y="5905500"/>
            <a:ext cx="165025" cy="0"/>
          </a:xfrm>
          <a:prstGeom prst="line">
            <a:avLst/>
          </a:prstGeom>
          <a:ln w="19050" cap="flat">
            <a:solidFill>
              <a:srgbClr val="CDCDCD"/>
            </a:solidFill>
            <a:prstDash val="solid"/>
            <a:headEnd type="none" w="sm" len="sm"/>
            <a:tailEnd type="none" w="sm" len="sm"/>
          </a:ln>
        </p:spPr>
        <p:txBody>
          <a:bodyPr/>
          <a:lstStyle/>
          <a:p>
            <a:pPr>
              <a:lnSpc>
                <a:spcPct val="150000"/>
              </a:lnSpc>
            </a:pPr>
            <a:endParaRPr lang="ja-JP" altLang="en-US" b="1">
              <a:solidFill>
                <a:schemeClr val="tx1">
                  <a:lumMod val="65000"/>
                  <a:lumOff val="35000"/>
                </a:schemeClr>
              </a:solidFill>
              <a:latin typeface="Source Han Sans JP Bold" panose="020B0600070205080204" charset="-128"/>
              <a:ea typeface="Source Han Sans JP Bold" panose="020B0600070205080204" charset="-128"/>
            </a:endParaRPr>
          </a:p>
        </p:txBody>
      </p:sp>
      <p:sp>
        <p:nvSpPr>
          <p:cNvPr id="10" name="AutoShape 10">
            <a:extLst>
              <a:ext uri="{FF2B5EF4-FFF2-40B4-BE49-F238E27FC236}">
                <a16:creationId xmlns:a16="http://schemas.microsoft.com/office/drawing/2014/main" id="{CA7A0BEC-7B16-F578-5A50-4C4E9B04A091}"/>
              </a:ext>
            </a:extLst>
          </p:cNvPr>
          <p:cNvSpPr/>
          <p:nvPr/>
        </p:nvSpPr>
        <p:spPr>
          <a:xfrm>
            <a:off x="3224863" y="5014602"/>
            <a:ext cx="165025" cy="0"/>
          </a:xfrm>
          <a:prstGeom prst="line">
            <a:avLst/>
          </a:prstGeom>
          <a:ln w="19050" cap="flat">
            <a:solidFill>
              <a:srgbClr val="CDCDCD"/>
            </a:solidFill>
            <a:prstDash val="solid"/>
            <a:headEnd type="none" w="sm" len="sm"/>
            <a:tailEnd type="none" w="sm" len="sm"/>
          </a:ln>
        </p:spPr>
        <p:txBody>
          <a:bodyPr/>
          <a:lstStyle/>
          <a:p>
            <a:endParaRPr lang="ja-JP" altLang="en-US" b="1">
              <a:solidFill>
                <a:schemeClr val="tx1">
                  <a:lumMod val="65000"/>
                  <a:lumOff val="35000"/>
                </a:schemeClr>
              </a:solidFill>
              <a:latin typeface="Source Han Sans JP Bold" panose="020B0600070205080204" charset="-128"/>
              <a:ea typeface="Source Han Sans JP Bold" panose="020B0600070205080204" charset="-128"/>
            </a:endParaRPr>
          </a:p>
        </p:txBody>
      </p:sp>
      <p:sp>
        <p:nvSpPr>
          <p:cNvPr id="12" name="AutoShape 12">
            <a:extLst>
              <a:ext uri="{FF2B5EF4-FFF2-40B4-BE49-F238E27FC236}">
                <a16:creationId xmlns:a16="http://schemas.microsoft.com/office/drawing/2014/main" id="{3BF52A27-B2E6-6E22-95D4-30155E9251D8}"/>
              </a:ext>
            </a:extLst>
          </p:cNvPr>
          <p:cNvSpPr/>
          <p:nvPr/>
        </p:nvSpPr>
        <p:spPr>
          <a:xfrm>
            <a:off x="3224863" y="6012245"/>
            <a:ext cx="165025" cy="0"/>
          </a:xfrm>
          <a:prstGeom prst="line">
            <a:avLst/>
          </a:prstGeom>
          <a:ln w="19050" cap="flat">
            <a:solidFill>
              <a:srgbClr val="CDCDCD"/>
            </a:solidFill>
            <a:prstDash val="solid"/>
            <a:headEnd type="none" w="sm" len="sm"/>
            <a:tailEnd type="none" w="sm" len="sm"/>
          </a:ln>
        </p:spPr>
        <p:txBody>
          <a:bodyPr/>
          <a:lstStyle/>
          <a:p>
            <a:endParaRPr lang="ja-JP" altLang="en-US" b="1">
              <a:solidFill>
                <a:schemeClr val="tx1">
                  <a:lumMod val="65000"/>
                  <a:lumOff val="35000"/>
                </a:schemeClr>
              </a:solidFill>
              <a:latin typeface="Source Han Sans JP Bold" panose="020B0600070205080204" charset="-128"/>
              <a:ea typeface="Source Han Sans JP Bold" panose="020B0600070205080204" charset="-128"/>
            </a:endParaRPr>
          </a:p>
        </p:txBody>
      </p:sp>
      <p:sp>
        <p:nvSpPr>
          <p:cNvPr id="14" name="TextBox 14">
            <a:extLst>
              <a:ext uri="{FF2B5EF4-FFF2-40B4-BE49-F238E27FC236}">
                <a16:creationId xmlns:a16="http://schemas.microsoft.com/office/drawing/2014/main" id="{95786558-B85F-D0D0-BE3D-287E5022FB73}"/>
              </a:ext>
            </a:extLst>
          </p:cNvPr>
          <p:cNvSpPr txBox="1"/>
          <p:nvPr/>
        </p:nvSpPr>
        <p:spPr>
          <a:xfrm>
            <a:off x="1554125" y="704850"/>
            <a:ext cx="10603109" cy="445315"/>
          </a:xfrm>
          <a:prstGeom prst="rect">
            <a:avLst/>
          </a:prstGeom>
        </p:spPr>
        <p:txBody>
          <a:bodyPr lIns="0" tIns="0" rIns="0" bIns="0" rtlCol="0" anchor="t">
            <a:spAutoFit/>
          </a:bodyPr>
          <a:lstStyle/>
          <a:p>
            <a:pPr algn="l">
              <a:lnSpc>
                <a:spcPts val="3840"/>
              </a:lnSpc>
            </a:pPr>
            <a:r>
              <a:rPr lang="ja-JP" altLang="en-US" sz="2400" b="1" u="sng" spc="120" dirty="0">
                <a:solidFill>
                  <a:schemeClr val="tx1">
                    <a:lumMod val="65000"/>
                    <a:lumOff val="35000"/>
                  </a:schemeClr>
                </a:solidFill>
                <a:latin typeface="Source Han Sans JP Bold" panose="020B0600070205080204" charset="-128"/>
                <a:ea typeface="Source Han Sans JP Bold" panose="020B0600070205080204" charset="-128"/>
                <a:cs typeface="セザンヌ Ultra-Bold"/>
                <a:sym typeface="セザンヌ Ultra-Bold"/>
              </a:rPr>
              <a:t>アジェンダ</a:t>
            </a:r>
            <a:endParaRPr lang="en-US" sz="2400" b="1" u="sng" spc="120" dirty="0">
              <a:solidFill>
                <a:schemeClr val="tx1">
                  <a:lumMod val="65000"/>
                  <a:lumOff val="35000"/>
                </a:schemeClr>
              </a:solidFill>
              <a:latin typeface="Source Han Sans JP Bold" panose="020B0600070205080204" charset="-128"/>
              <a:ea typeface="Source Han Sans JP Bold" panose="020B0600070205080204" charset="-128"/>
              <a:cs typeface="セザンヌ Ultra-Bold"/>
              <a:sym typeface="セザンヌ Ultra-Bold"/>
            </a:endParaRPr>
          </a:p>
        </p:txBody>
      </p:sp>
      <p:sp>
        <p:nvSpPr>
          <p:cNvPr id="15" name="TextBox 15">
            <a:extLst>
              <a:ext uri="{FF2B5EF4-FFF2-40B4-BE49-F238E27FC236}">
                <a16:creationId xmlns:a16="http://schemas.microsoft.com/office/drawing/2014/main" id="{DC67CF1A-0AD0-A3D8-7F4D-5D0435F7007A}"/>
              </a:ext>
            </a:extLst>
          </p:cNvPr>
          <p:cNvSpPr txBox="1"/>
          <p:nvPr/>
        </p:nvSpPr>
        <p:spPr>
          <a:xfrm>
            <a:off x="3657600" y="1721492"/>
            <a:ext cx="4762500" cy="541495"/>
          </a:xfrm>
          <a:prstGeom prst="rect">
            <a:avLst/>
          </a:prstGeom>
        </p:spPr>
        <p:txBody>
          <a:bodyPr lIns="0" tIns="0" rIns="0" bIns="0" rtlCol="0" anchor="t">
            <a:spAutoFit/>
          </a:bodyPr>
          <a:lstStyle/>
          <a:p>
            <a:pPr>
              <a:lnSpc>
                <a:spcPts val="4800"/>
              </a:lnSpc>
            </a:pPr>
            <a:r>
              <a:rPr lang="ja-JP" altLang="en-US" sz="2400" b="1" spc="12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rPr>
              <a:t>全体概要</a:t>
            </a:r>
            <a:endParaRPr lang="en-US" sz="2400" b="1" spc="12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endParaRPr>
          </a:p>
        </p:txBody>
      </p:sp>
      <p:sp>
        <p:nvSpPr>
          <p:cNvPr id="16" name="TextBox 16">
            <a:extLst>
              <a:ext uri="{FF2B5EF4-FFF2-40B4-BE49-F238E27FC236}">
                <a16:creationId xmlns:a16="http://schemas.microsoft.com/office/drawing/2014/main" id="{53146039-4E69-A2AB-DD32-94D0516B8A09}"/>
              </a:ext>
            </a:extLst>
          </p:cNvPr>
          <p:cNvSpPr txBox="1"/>
          <p:nvPr/>
        </p:nvSpPr>
        <p:spPr>
          <a:xfrm>
            <a:off x="1822239" y="1716362"/>
            <a:ext cx="987374" cy="541495"/>
          </a:xfrm>
          <a:prstGeom prst="rect">
            <a:avLst/>
          </a:prstGeom>
        </p:spPr>
        <p:txBody>
          <a:bodyPr lIns="0" tIns="0" rIns="0" bIns="0" rtlCol="0" anchor="t">
            <a:spAutoFit/>
          </a:bodyPr>
          <a:lstStyle/>
          <a:p>
            <a:pPr>
              <a:lnSpc>
                <a:spcPts val="4800"/>
              </a:lnSpc>
            </a:pPr>
            <a:r>
              <a:rPr lang="en-US" sz="2400" b="1">
                <a:solidFill>
                  <a:schemeClr val="tx1">
                    <a:lumMod val="65000"/>
                    <a:lumOff val="35000"/>
                  </a:schemeClr>
                </a:solidFill>
                <a:latin typeface="Source Han Sans JP Bold" panose="020B0600070205080204" charset="-128"/>
                <a:ea typeface="Source Han Sans JP Bold" panose="020B0600070205080204" charset="-128"/>
                <a:cs typeface="Futura Ultra-Bold"/>
                <a:sym typeface="Futura Ultra-Bold"/>
              </a:rPr>
              <a:t>01</a:t>
            </a:r>
          </a:p>
        </p:txBody>
      </p:sp>
      <p:sp>
        <p:nvSpPr>
          <p:cNvPr id="17" name="TextBox 17">
            <a:extLst>
              <a:ext uri="{FF2B5EF4-FFF2-40B4-BE49-F238E27FC236}">
                <a16:creationId xmlns:a16="http://schemas.microsoft.com/office/drawing/2014/main" id="{E879E450-03A1-52EC-BFF0-4D2CB807F18D}"/>
              </a:ext>
            </a:extLst>
          </p:cNvPr>
          <p:cNvSpPr txBox="1"/>
          <p:nvPr/>
        </p:nvSpPr>
        <p:spPr>
          <a:xfrm>
            <a:off x="1822239" y="2714006"/>
            <a:ext cx="987374" cy="541495"/>
          </a:xfrm>
          <a:prstGeom prst="rect">
            <a:avLst/>
          </a:prstGeom>
        </p:spPr>
        <p:txBody>
          <a:bodyPr lIns="0" tIns="0" rIns="0" bIns="0" rtlCol="0" anchor="t">
            <a:spAutoFit/>
          </a:bodyPr>
          <a:lstStyle/>
          <a:p>
            <a:pPr>
              <a:lnSpc>
                <a:spcPts val="4800"/>
              </a:lnSpc>
            </a:pPr>
            <a:r>
              <a:rPr lang="en-US" sz="2400" b="1" dirty="0">
                <a:solidFill>
                  <a:schemeClr val="tx1">
                    <a:lumMod val="65000"/>
                    <a:lumOff val="35000"/>
                  </a:schemeClr>
                </a:solidFill>
                <a:latin typeface="Source Han Sans JP Bold" panose="020B0600070205080204" charset="-128"/>
                <a:ea typeface="Source Han Sans JP Bold" panose="020B0600070205080204" charset="-128"/>
                <a:cs typeface="Futura Ultra-Bold"/>
                <a:sym typeface="Futura Ultra-Bold"/>
              </a:rPr>
              <a:t>02</a:t>
            </a:r>
          </a:p>
        </p:txBody>
      </p:sp>
      <p:sp>
        <p:nvSpPr>
          <p:cNvPr id="18" name="TextBox 18">
            <a:extLst>
              <a:ext uri="{FF2B5EF4-FFF2-40B4-BE49-F238E27FC236}">
                <a16:creationId xmlns:a16="http://schemas.microsoft.com/office/drawing/2014/main" id="{DF16DF67-AAF9-3F0D-56D8-1F48B64C71DD}"/>
              </a:ext>
            </a:extLst>
          </p:cNvPr>
          <p:cNvSpPr txBox="1"/>
          <p:nvPr/>
        </p:nvSpPr>
        <p:spPr>
          <a:xfrm>
            <a:off x="1822239" y="3711649"/>
            <a:ext cx="987374" cy="541495"/>
          </a:xfrm>
          <a:prstGeom prst="rect">
            <a:avLst/>
          </a:prstGeom>
        </p:spPr>
        <p:txBody>
          <a:bodyPr lIns="0" tIns="0" rIns="0" bIns="0" rtlCol="0" anchor="t">
            <a:spAutoFit/>
          </a:bodyPr>
          <a:lstStyle/>
          <a:p>
            <a:pPr>
              <a:lnSpc>
                <a:spcPts val="4800"/>
              </a:lnSpc>
            </a:pPr>
            <a:r>
              <a:rPr lang="en-US" sz="2400" b="1" dirty="0">
                <a:solidFill>
                  <a:schemeClr val="tx1">
                    <a:lumMod val="65000"/>
                    <a:lumOff val="35000"/>
                  </a:schemeClr>
                </a:solidFill>
                <a:latin typeface="Source Han Sans JP Bold" panose="020B0600070205080204" charset="-128"/>
                <a:ea typeface="Source Han Sans JP Bold" panose="020B0600070205080204" charset="-128"/>
                <a:cs typeface="Futura Ultra-Bold"/>
                <a:sym typeface="Futura Ultra-Bold"/>
              </a:rPr>
              <a:t>03</a:t>
            </a:r>
          </a:p>
        </p:txBody>
      </p:sp>
      <p:sp>
        <p:nvSpPr>
          <p:cNvPr id="19" name="TextBox 19">
            <a:extLst>
              <a:ext uri="{FF2B5EF4-FFF2-40B4-BE49-F238E27FC236}">
                <a16:creationId xmlns:a16="http://schemas.microsoft.com/office/drawing/2014/main" id="{25CF2B9C-8A57-97BE-9238-5670BD3C304B}"/>
              </a:ext>
            </a:extLst>
          </p:cNvPr>
          <p:cNvSpPr txBox="1"/>
          <p:nvPr/>
        </p:nvSpPr>
        <p:spPr>
          <a:xfrm>
            <a:off x="1822239" y="4709293"/>
            <a:ext cx="987374" cy="541495"/>
          </a:xfrm>
          <a:prstGeom prst="rect">
            <a:avLst/>
          </a:prstGeom>
        </p:spPr>
        <p:txBody>
          <a:bodyPr lIns="0" tIns="0" rIns="0" bIns="0" rtlCol="0" anchor="t">
            <a:spAutoFit/>
          </a:bodyPr>
          <a:lstStyle/>
          <a:p>
            <a:pPr>
              <a:lnSpc>
                <a:spcPts val="4800"/>
              </a:lnSpc>
            </a:pPr>
            <a:r>
              <a:rPr lang="en-US" sz="2400" b="1">
                <a:solidFill>
                  <a:schemeClr val="tx1">
                    <a:lumMod val="65000"/>
                    <a:lumOff val="35000"/>
                  </a:schemeClr>
                </a:solidFill>
                <a:latin typeface="Source Han Sans JP Bold" panose="020B0600070205080204" charset="-128"/>
                <a:ea typeface="Source Han Sans JP Bold" panose="020B0600070205080204" charset="-128"/>
                <a:cs typeface="Futura Ultra-Bold"/>
                <a:sym typeface="Futura Ultra-Bold"/>
              </a:rPr>
              <a:t>04</a:t>
            </a:r>
          </a:p>
        </p:txBody>
      </p:sp>
      <p:sp>
        <p:nvSpPr>
          <p:cNvPr id="20" name="TextBox 20">
            <a:extLst>
              <a:ext uri="{FF2B5EF4-FFF2-40B4-BE49-F238E27FC236}">
                <a16:creationId xmlns:a16="http://schemas.microsoft.com/office/drawing/2014/main" id="{C4004E95-F757-E6D9-61C8-ED3828792344}"/>
              </a:ext>
            </a:extLst>
          </p:cNvPr>
          <p:cNvSpPr txBox="1"/>
          <p:nvPr/>
        </p:nvSpPr>
        <p:spPr>
          <a:xfrm>
            <a:off x="1822239" y="5706936"/>
            <a:ext cx="987374" cy="541495"/>
          </a:xfrm>
          <a:prstGeom prst="rect">
            <a:avLst/>
          </a:prstGeom>
        </p:spPr>
        <p:txBody>
          <a:bodyPr lIns="0" tIns="0" rIns="0" bIns="0" rtlCol="0" anchor="t">
            <a:spAutoFit/>
          </a:bodyPr>
          <a:lstStyle/>
          <a:p>
            <a:pPr>
              <a:lnSpc>
                <a:spcPts val="4800"/>
              </a:lnSpc>
            </a:pPr>
            <a:r>
              <a:rPr lang="en-US" sz="2400" b="1" dirty="0">
                <a:solidFill>
                  <a:schemeClr val="tx1">
                    <a:lumMod val="65000"/>
                    <a:lumOff val="35000"/>
                  </a:schemeClr>
                </a:solidFill>
                <a:latin typeface="Source Han Sans JP Bold" panose="020B0600070205080204" charset="-128"/>
                <a:ea typeface="Source Han Sans JP Bold" panose="020B0600070205080204" charset="-128"/>
                <a:cs typeface="Futura Ultra-Bold"/>
                <a:sym typeface="Futura Ultra-Bold"/>
              </a:rPr>
              <a:t>05</a:t>
            </a:r>
          </a:p>
        </p:txBody>
      </p:sp>
      <p:sp>
        <p:nvSpPr>
          <p:cNvPr id="21" name="TextBox 21">
            <a:extLst>
              <a:ext uri="{FF2B5EF4-FFF2-40B4-BE49-F238E27FC236}">
                <a16:creationId xmlns:a16="http://schemas.microsoft.com/office/drawing/2014/main" id="{A4D384F3-06A4-6632-AAD8-42D5A8970058}"/>
              </a:ext>
            </a:extLst>
          </p:cNvPr>
          <p:cNvSpPr txBox="1"/>
          <p:nvPr/>
        </p:nvSpPr>
        <p:spPr>
          <a:xfrm>
            <a:off x="3682063" y="3681393"/>
            <a:ext cx="5928835" cy="541495"/>
          </a:xfrm>
          <a:prstGeom prst="rect">
            <a:avLst/>
          </a:prstGeom>
        </p:spPr>
        <p:txBody>
          <a:bodyPr wrap="square" lIns="0" tIns="0" rIns="0" bIns="0" rtlCol="0" anchor="t">
            <a:spAutoFit/>
          </a:bodyPr>
          <a:lstStyle/>
          <a:p>
            <a:pPr>
              <a:lnSpc>
                <a:spcPts val="4800"/>
              </a:lnSpc>
            </a:pPr>
            <a:r>
              <a:rPr lang="ja-JP" altLang="en-US" sz="2400" b="1" spc="12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rPr>
              <a:t>開発の動機</a:t>
            </a:r>
            <a:endParaRPr lang="en-US" sz="2400" b="1" spc="12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endParaRPr>
          </a:p>
        </p:txBody>
      </p:sp>
      <p:sp>
        <p:nvSpPr>
          <p:cNvPr id="22" name="TextBox 22">
            <a:extLst>
              <a:ext uri="{FF2B5EF4-FFF2-40B4-BE49-F238E27FC236}">
                <a16:creationId xmlns:a16="http://schemas.microsoft.com/office/drawing/2014/main" id="{7FF64F64-2047-4009-0F0B-FB6B144785D8}"/>
              </a:ext>
            </a:extLst>
          </p:cNvPr>
          <p:cNvSpPr txBox="1"/>
          <p:nvPr/>
        </p:nvSpPr>
        <p:spPr>
          <a:xfrm>
            <a:off x="3682181" y="4675955"/>
            <a:ext cx="5918990" cy="541495"/>
          </a:xfrm>
          <a:prstGeom prst="rect">
            <a:avLst/>
          </a:prstGeom>
        </p:spPr>
        <p:txBody>
          <a:bodyPr wrap="square" lIns="0" tIns="0" rIns="0" bIns="0" rtlCol="0" anchor="t">
            <a:spAutoFit/>
          </a:bodyPr>
          <a:lstStyle/>
          <a:p>
            <a:pPr algn="l">
              <a:lnSpc>
                <a:spcPts val="4800"/>
              </a:lnSpc>
            </a:pPr>
            <a:r>
              <a:rPr lang="ja-JP" altLang="en-US" sz="2400" b="1" spc="12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rPr>
              <a:t>サイトマップ</a:t>
            </a:r>
            <a:endParaRPr lang="en-US" sz="2400" b="1" spc="12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endParaRPr>
          </a:p>
        </p:txBody>
      </p:sp>
      <p:sp>
        <p:nvSpPr>
          <p:cNvPr id="23" name="TextBox 23">
            <a:extLst>
              <a:ext uri="{FF2B5EF4-FFF2-40B4-BE49-F238E27FC236}">
                <a16:creationId xmlns:a16="http://schemas.microsoft.com/office/drawing/2014/main" id="{5296EB6B-A379-905F-3500-6D249939E07B}"/>
              </a:ext>
            </a:extLst>
          </p:cNvPr>
          <p:cNvSpPr txBox="1"/>
          <p:nvPr/>
        </p:nvSpPr>
        <p:spPr>
          <a:xfrm>
            <a:off x="3657600" y="5657956"/>
            <a:ext cx="6462706" cy="541495"/>
          </a:xfrm>
          <a:prstGeom prst="rect">
            <a:avLst/>
          </a:prstGeom>
        </p:spPr>
        <p:txBody>
          <a:bodyPr wrap="square" lIns="0" tIns="0" rIns="0" bIns="0" rtlCol="0" anchor="t">
            <a:spAutoFit/>
          </a:bodyPr>
          <a:lstStyle/>
          <a:p>
            <a:pPr algn="l">
              <a:lnSpc>
                <a:spcPts val="4800"/>
              </a:lnSpc>
            </a:pPr>
            <a:r>
              <a:rPr lang="ja-JP" altLang="en-US" sz="2400" b="1" spc="12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rPr>
              <a:t>衆議院選挙・参議院選挙の選挙制度概説</a:t>
            </a:r>
            <a:endParaRPr lang="en-US" sz="2400" b="1" spc="12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endParaRPr>
          </a:p>
        </p:txBody>
      </p:sp>
      <p:sp>
        <p:nvSpPr>
          <p:cNvPr id="24" name="TextBox 24">
            <a:extLst>
              <a:ext uri="{FF2B5EF4-FFF2-40B4-BE49-F238E27FC236}">
                <a16:creationId xmlns:a16="http://schemas.microsoft.com/office/drawing/2014/main" id="{7A62175F-639C-E741-531C-624DDF1FBAB2}"/>
              </a:ext>
            </a:extLst>
          </p:cNvPr>
          <p:cNvSpPr txBox="1"/>
          <p:nvPr/>
        </p:nvSpPr>
        <p:spPr>
          <a:xfrm>
            <a:off x="3657600" y="7512546"/>
            <a:ext cx="4762500" cy="541495"/>
          </a:xfrm>
          <a:prstGeom prst="rect">
            <a:avLst/>
          </a:prstGeom>
        </p:spPr>
        <p:txBody>
          <a:bodyPr lIns="0" tIns="0" rIns="0" bIns="0" rtlCol="0" anchor="t">
            <a:spAutoFit/>
          </a:bodyPr>
          <a:lstStyle/>
          <a:p>
            <a:pPr>
              <a:lnSpc>
                <a:spcPts val="4800"/>
              </a:lnSpc>
            </a:pPr>
            <a:r>
              <a:rPr lang="ja-JP" altLang="en-US" sz="2400" b="1" spc="12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rPr>
              <a:t>モデルの評価指標</a:t>
            </a:r>
            <a:endParaRPr lang="en-US" sz="2400" b="1" spc="12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endParaRPr>
          </a:p>
        </p:txBody>
      </p:sp>
      <p:sp>
        <p:nvSpPr>
          <p:cNvPr id="25" name="TextBox 25">
            <a:extLst>
              <a:ext uri="{FF2B5EF4-FFF2-40B4-BE49-F238E27FC236}">
                <a16:creationId xmlns:a16="http://schemas.microsoft.com/office/drawing/2014/main" id="{C122A2D8-FBCB-E977-0AD2-D3B37C835AF4}"/>
              </a:ext>
            </a:extLst>
          </p:cNvPr>
          <p:cNvSpPr txBox="1"/>
          <p:nvPr/>
        </p:nvSpPr>
        <p:spPr>
          <a:xfrm>
            <a:off x="11049000" y="2572498"/>
            <a:ext cx="4762500" cy="495328"/>
          </a:xfrm>
          <a:prstGeom prst="rect">
            <a:avLst/>
          </a:prstGeom>
        </p:spPr>
        <p:txBody>
          <a:bodyPr lIns="0" tIns="0" rIns="0" bIns="0" rtlCol="0" anchor="t">
            <a:spAutoFit/>
          </a:bodyPr>
          <a:lstStyle/>
          <a:p>
            <a:pPr algn="l">
              <a:lnSpc>
                <a:spcPct val="150000"/>
              </a:lnSpc>
            </a:pPr>
            <a:r>
              <a:rPr lang="ja-JP" altLang="en-US" sz="2400" b="1" spc="12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rPr>
              <a:t>モデルの評価の解釈</a:t>
            </a:r>
            <a:endParaRPr lang="en-US" altLang="ja-JP" sz="2400" b="1" spc="12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endParaRPr>
          </a:p>
        </p:txBody>
      </p:sp>
      <p:sp>
        <p:nvSpPr>
          <p:cNvPr id="26" name="TextBox 26">
            <a:extLst>
              <a:ext uri="{FF2B5EF4-FFF2-40B4-BE49-F238E27FC236}">
                <a16:creationId xmlns:a16="http://schemas.microsoft.com/office/drawing/2014/main" id="{00DA7EA9-1465-920B-DD4B-18380AC56227}"/>
              </a:ext>
            </a:extLst>
          </p:cNvPr>
          <p:cNvSpPr txBox="1"/>
          <p:nvPr/>
        </p:nvSpPr>
        <p:spPr>
          <a:xfrm>
            <a:off x="1822239" y="7539752"/>
            <a:ext cx="987374" cy="541495"/>
          </a:xfrm>
          <a:prstGeom prst="rect">
            <a:avLst/>
          </a:prstGeom>
        </p:spPr>
        <p:txBody>
          <a:bodyPr lIns="0" tIns="0" rIns="0" bIns="0" rtlCol="0" anchor="t">
            <a:spAutoFit/>
          </a:bodyPr>
          <a:lstStyle/>
          <a:p>
            <a:pPr>
              <a:lnSpc>
                <a:spcPts val="4800"/>
              </a:lnSpc>
            </a:pPr>
            <a:r>
              <a:rPr lang="en-US" sz="2400" b="1" dirty="0">
                <a:solidFill>
                  <a:schemeClr val="tx1">
                    <a:lumMod val="65000"/>
                    <a:lumOff val="35000"/>
                  </a:schemeClr>
                </a:solidFill>
                <a:latin typeface="Source Han Sans JP Bold" panose="020B0600070205080204" charset="-128"/>
                <a:ea typeface="Source Han Sans JP Bold" panose="020B0600070205080204" charset="-128"/>
                <a:cs typeface="Futura Ultra-Bold"/>
                <a:sym typeface="Futura Ultra-Bold"/>
              </a:rPr>
              <a:t>07</a:t>
            </a:r>
          </a:p>
        </p:txBody>
      </p:sp>
      <p:sp>
        <p:nvSpPr>
          <p:cNvPr id="27" name="TextBox 27">
            <a:extLst>
              <a:ext uri="{FF2B5EF4-FFF2-40B4-BE49-F238E27FC236}">
                <a16:creationId xmlns:a16="http://schemas.microsoft.com/office/drawing/2014/main" id="{5534096C-F086-A227-5DFC-78AD4A67B42B}"/>
              </a:ext>
            </a:extLst>
          </p:cNvPr>
          <p:cNvSpPr txBox="1"/>
          <p:nvPr/>
        </p:nvSpPr>
        <p:spPr>
          <a:xfrm>
            <a:off x="9223426" y="1562100"/>
            <a:ext cx="987374" cy="541495"/>
          </a:xfrm>
          <a:prstGeom prst="rect">
            <a:avLst/>
          </a:prstGeom>
        </p:spPr>
        <p:txBody>
          <a:bodyPr lIns="0" tIns="0" rIns="0" bIns="0" rtlCol="0" anchor="t">
            <a:spAutoFit/>
          </a:bodyPr>
          <a:lstStyle/>
          <a:p>
            <a:pPr algn="r">
              <a:lnSpc>
                <a:spcPts val="4800"/>
              </a:lnSpc>
            </a:pPr>
            <a:r>
              <a:rPr lang="en-US" sz="2400" b="1" dirty="0">
                <a:solidFill>
                  <a:schemeClr val="tx1">
                    <a:lumMod val="65000"/>
                    <a:lumOff val="35000"/>
                  </a:schemeClr>
                </a:solidFill>
                <a:latin typeface="Source Han Sans JP Bold" panose="020B0600070205080204" charset="-128"/>
                <a:ea typeface="Source Han Sans JP Bold" panose="020B0600070205080204" charset="-128"/>
                <a:cs typeface="Futura Ultra-Bold"/>
                <a:sym typeface="Futura Ultra-Bold"/>
              </a:rPr>
              <a:t>09</a:t>
            </a:r>
          </a:p>
        </p:txBody>
      </p:sp>
      <p:sp>
        <p:nvSpPr>
          <p:cNvPr id="31" name="TextBox 31">
            <a:extLst>
              <a:ext uri="{FF2B5EF4-FFF2-40B4-BE49-F238E27FC236}">
                <a16:creationId xmlns:a16="http://schemas.microsoft.com/office/drawing/2014/main" id="{5AA3869E-908B-9150-E87C-26CB3D99249C}"/>
              </a:ext>
            </a:extLst>
          </p:cNvPr>
          <p:cNvSpPr txBox="1"/>
          <p:nvPr/>
        </p:nvSpPr>
        <p:spPr>
          <a:xfrm>
            <a:off x="11050669" y="5524500"/>
            <a:ext cx="4762500" cy="495328"/>
          </a:xfrm>
          <a:prstGeom prst="rect">
            <a:avLst/>
          </a:prstGeom>
        </p:spPr>
        <p:txBody>
          <a:bodyPr lIns="0" tIns="0" rIns="0" bIns="0" rtlCol="0" anchor="t">
            <a:spAutoFit/>
          </a:bodyPr>
          <a:lstStyle/>
          <a:p>
            <a:pPr algn="l">
              <a:lnSpc>
                <a:spcPct val="150000"/>
              </a:lnSpc>
            </a:pPr>
            <a:r>
              <a:rPr lang="ja-JP" altLang="en-US" sz="2400" b="1" spc="12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rPr>
              <a:t>今後の展望・追加データの活用</a:t>
            </a:r>
            <a:endParaRPr lang="en-US" sz="2400" b="1" spc="12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endParaRPr>
          </a:p>
        </p:txBody>
      </p:sp>
      <p:sp>
        <p:nvSpPr>
          <p:cNvPr id="35" name="TextBox 27">
            <a:extLst>
              <a:ext uri="{FF2B5EF4-FFF2-40B4-BE49-F238E27FC236}">
                <a16:creationId xmlns:a16="http://schemas.microsoft.com/office/drawing/2014/main" id="{6146DEF7-BBC0-05EA-8D56-791E03D6460E}"/>
              </a:ext>
            </a:extLst>
          </p:cNvPr>
          <p:cNvSpPr txBox="1"/>
          <p:nvPr/>
        </p:nvSpPr>
        <p:spPr>
          <a:xfrm>
            <a:off x="9403066" y="2557686"/>
            <a:ext cx="807734" cy="541495"/>
          </a:xfrm>
          <a:prstGeom prst="rect">
            <a:avLst/>
          </a:prstGeom>
        </p:spPr>
        <p:txBody>
          <a:bodyPr wrap="square" lIns="0" tIns="0" rIns="0" bIns="0" rtlCol="0" anchor="t">
            <a:spAutoFit/>
          </a:bodyPr>
          <a:lstStyle/>
          <a:p>
            <a:pPr algn="r">
              <a:lnSpc>
                <a:spcPts val="4800"/>
              </a:lnSpc>
            </a:pPr>
            <a:r>
              <a:rPr lang="en-US" sz="2400" b="1" dirty="0">
                <a:solidFill>
                  <a:schemeClr val="tx1">
                    <a:lumMod val="65000"/>
                    <a:lumOff val="35000"/>
                  </a:schemeClr>
                </a:solidFill>
                <a:latin typeface="Source Han Sans JP Bold" panose="020B0600070205080204" charset="-128"/>
                <a:ea typeface="Source Han Sans JP Bold" panose="020B0600070205080204" charset="-128"/>
                <a:cs typeface="Futura Ultra-Bold"/>
                <a:sym typeface="Futura Ultra-Bold"/>
              </a:rPr>
              <a:t>10</a:t>
            </a:r>
          </a:p>
        </p:txBody>
      </p:sp>
      <p:sp>
        <p:nvSpPr>
          <p:cNvPr id="36" name="TextBox 31">
            <a:extLst>
              <a:ext uri="{FF2B5EF4-FFF2-40B4-BE49-F238E27FC236}">
                <a16:creationId xmlns:a16="http://schemas.microsoft.com/office/drawing/2014/main" id="{D50E893A-DA5F-03B2-CD0A-8B75B8B0A74E}"/>
              </a:ext>
            </a:extLst>
          </p:cNvPr>
          <p:cNvSpPr txBox="1"/>
          <p:nvPr/>
        </p:nvSpPr>
        <p:spPr>
          <a:xfrm>
            <a:off x="11049000" y="6515100"/>
            <a:ext cx="4762500" cy="495328"/>
          </a:xfrm>
          <a:prstGeom prst="rect">
            <a:avLst/>
          </a:prstGeom>
        </p:spPr>
        <p:txBody>
          <a:bodyPr lIns="0" tIns="0" rIns="0" bIns="0" rtlCol="0" anchor="t">
            <a:spAutoFit/>
          </a:bodyPr>
          <a:lstStyle/>
          <a:p>
            <a:pPr algn="l">
              <a:lnSpc>
                <a:spcPct val="150000"/>
              </a:lnSpc>
            </a:pPr>
            <a:r>
              <a:rPr lang="ja-JP" altLang="en-US" sz="2400" b="1" spc="12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rPr>
              <a:t>苦労したところ</a:t>
            </a:r>
            <a:endParaRPr lang="en-US" sz="2400" b="1" spc="12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endParaRPr>
          </a:p>
        </p:txBody>
      </p:sp>
      <p:sp>
        <p:nvSpPr>
          <p:cNvPr id="29" name="TextBox 27">
            <a:extLst>
              <a:ext uri="{FF2B5EF4-FFF2-40B4-BE49-F238E27FC236}">
                <a16:creationId xmlns:a16="http://schemas.microsoft.com/office/drawing/2014/main" id="{3919BBA2-527A-6097-CD69-3F9CF8EF9B7B}"/>
              </a:ext>
            </a:extLst>
          </p:cNvPr>
          <p:cNvSpPr txBox="1"/>
          <p:nvPr/>
        </p:nvSpPr>
        <p:spPr>
          <a:xfrm>
            <a:off x="9386553" y="4542639"/>
            <a:ext cx="807734" cy="541495"/>
          </a:xfrm>
          <a:prstGeom prst="rect">
            <a:avLst/>
          </a:prstGeom>
        </p:spPr>
        <p:txBody>
          <a:bodyPr wrap="square" lIns="0" tIns="0" rIns="0" bIns="0" rtlCol="0" anchor="t">
            <a:spAutoFit/>
          </a:bodyPr>
          <a:lstStyle/>
          <a:p>
            <a:pPr algn="r">
              <a:lnSpc>
                <a:spcPts val="4800"/>
              </a:lnSpc>
            </a:pPr>
            <a:r>
              <a:rPr lang="en-US" sz="2400" b="1" dirty="0">
                <a:solidFill>
                  <a:schemeClr val="tx1">
                    <a:lumMod val="65000"/>
                    <a:lumOff val="35000"/>
                  </a:schemeClr>
                </a:solidFill>
                <a:latin typeface="Source Han Sans JP Bold" panose="020B0600070205080204" charset="-128"/>
                <a:ea typeface="Source Han Sans JP Bold" panose="020B0600070205080204" charset="-128"/>
                <a:cs typeface="Futura Ultra-Bold"/>
                <a:sym typeface="Futura Ultra-Bold"/>
              </a:rPr>
              <a:t>12</a:t>
            </a:r>
          </a:p>
        </p:txBody>
      </p:sp>
      <p:sp>
        <p:nvSpPr>
          <p:cNvPr id="33" name="TextBox 31">
            <a:extLst>
              <a:ext uri="{FF2B5EF4-FFF2-40B4-BE49-F238E27FC236}">
                <a16:creationId xmlns:a16="http://schemas.microsoft.com/office/drawing/2014/main" id="{93CF325B-E56D-BC83-625B-251D539ED663}"/>
              </a:ext>
            </a:extLst>
          </p:cNvPr>
          <p:cNvSpPr txBox="1"/>
          <p:nvPr/>
        </p:nvSpPr>
        <p:spPr>
          <a:xfrm>
            <a:off x="11055585" y="3543300"/>
            <a:ext cx="6195180" cy="541495"/>
          </a:xfrm>
          <a:prstGeom prst="rect">
            <a:avLst/>
          </a:prstGeom>
        </p:spPr>
        <p:txBody>
          <a:bodyPr wrap="square" lIns="0" tIns="0" rIns="0" bIns="0" rtlCol="0" anchor="t">
            <a:spAutoFit/>
          </a:bodyPr>
          <a:lstStyle/>
          <a:p>
            <a:pPr>
              <a:lnSpc>
                <a:spcPts val="4800"/>
              </a:lnSpc>
            </a:pPr>
            <a:r>
              <a:rPr lang="ja-JP" altLang="en-US" sz="2400" b="1" spc="21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rPr>
              <a:t>分析結果の考察と提案</a:t>
            </a:r>
            <a:endParaRPr lang="en-US" altLang="ja-JP" sz="2400" b="1" spc="21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endParaRPr>
          </a:p>
        </p:txBody>
      </p:sp>
      <p:sp>
        <p:nvSpPr>
          <p:cNvPr id="11" name="TextBox 27">
            <a:extLst>
              <a:ext uri="{FF2B5EF4-FFF2-40B4-BE49-F238E27FC236}">
                <a16:creationId xmlns:a16="http://schemas.microsoft.com/office/drawing/2014/main" id="{78E7392C-BACE-17DF-CBAD-ADACF56223A1}"/>
              </a:ext>
            </a:extLst>
          </p:cNvPr>
          <p:cNvSpPr txBox="1"/>
          <p:nvPr/>
        </p:nvSpPr>
        <p:spPr>
          <a:xfrm>
            <a:off x="9386553" y="5552699"/>
            <a:ext cx="807734" cy="541495"/>
          </a:xfrm>
          <a:prstGeom prst="rect">
            <a:avLst/>
          </a:prstGeom>
        </p:spPr>
        <p:txBody>
          <a:bodyPr wrap="square" lIns="0" tIns="0" rIns="0" bIns="0" rtlCol="0" anchor="t">
            <a:spAutoFit/>
          </a:bodyPr>
          <a:lstStyle/>
          <a:p>
            <a:pPr algn="r">
              <a:lnSpc>
                <a:spcPts val="4800"/>
              </a:lnSpc>
            </a:pPr>
            <a:r>
              <a:rPr lang="en-US" sz="2400" b="1" dirty="0">
                <a:solidFill>
                  <a:schemeClr val="tx1">
                    <a:lumMod val="65000"/>
                    <a:lumOff val="35000"/>
                  </a:schemeClr>
                </a:solidFill>
                <a:latin typeface="Source Han Sans JP Bold" panose="020B0600070205080204" charset="-128"/>
                <a:ea typeface="Source Han Sans JP Bold" panose="020B0600070205080204" charset="-128"/>
                <a:cs typeface="Futura Ultra-Bold"/>
                <a:sym typeface="Futura Ultra-Bold"/>
              </a:rPr>
              <a:t>13</a:t>
            </a:r>
          </a:p>
        </p:txBody>
      </p:sp>
      <p:sp>
        <p:nvSpPr>
          <p:cNvPr id="28" name="AutoShape 9">
            <a:extLst>
              <a:ext uri="{FF2B5EF4-FFF2-40B4-BE49-F238E27FC236}">
                <a16:creationId xmlns:a16="http://schemas.microsoft.com/office/drawing/2014/main" id="{79A14C51-501E-0F86-F02E-37C0AB90BBA8}"/>
              </a:ext>
            </a:extLst>
          </p:cNvPr>
          <p:cNvSpPr/>
          <p:nvPr/>
        </p:nvSpPr>
        <p:spPr>
          <a:xfrm>
            <a:off x="10528225" y="7810500"/>
            <a:ext cx="165025" cy="0"/>
          </a:xfrm>
          <a:prstGeom prst="line">
            <a:avLst/>
          </a:prstGeom>
          <a:ln w="19050" cap="flat">
            <a:solidFill>
              <a:srgbClr val="CDCDCD"/>
            </a:solidFill>
            <a:prstDash val="solid"/>
            <a:headEnd type="none" w="sm" len="sm"/>
            <a:tailEnd type="none" w="sm" len="sm"/>
          </a:ln>
        </p:spPr>
        <p:txBody>
          <a:bodyPr/>
          <a:lstStyle/>
          <a:p>
            <a:pPr>
              <a:lnSpc>
                <a:spcPct val="150000"/>
              </a:lnSpc>
            </a:pPr>
            <a:endParaRPr lang="ja-JP" altLang="en-US" b="1">
              <a:solidFill>
                <a:schemeClr val="tx1">
                  <a:lumMod val="65000"/>
                  <a:lumOff val="35000"/>
                </a:schemeClr>
              </a:solidFill>
              <a:latin typeface="Source Han Sans JP Bold" panose="020B0600070205080204" charset="-128"/>
              <a:ea typeface="Source Han Sans JP Bold" panose="020B0600070205080204" charset="-128"/>
            </a:endParaRPr>
          </a:p>
        </p:txBody>
      </p:sp>
      <p:sp>
        <p:nvSpPr>
          <p:cNvPr id="32" name="TextBox 15">
            <a:extLst>
              <a:ext uri="{FF2B5EF4-FFF2-40B4-BE49-F238E27FC236}">
                <a16:creationId xmlns:a16="http://schemas.microsoft.com/office/drawing/2014/main" id="{02755721-800F-078E-33F6-87E27997FB68}"/>
              </a:ext>
            </a:extLst>
          </p:cNvPr>
          <p:cNvSpPr txBox="1"/>
          <p:nvPr/>
        </p:nvSpPr>
        <p:spPr>
          <a:xfrm>
            <a:off x="3657600" y="2671333"/>
            <a:ext cx="4762500" cy="541495"/>
          </a:xfrm>
          <a:prstGeom prst="rect">
            <a:avLst/>
          </a:prstGeom>
        </p:spPr>
        <p:txBody>
          <a:bodyPr lIns="0" tIns="0" rIns="0" bIns="0" rtlCol="0" anchor="t">
            <a:spAutoFit/>
          </a:bodyPr>
          <a:lstStyle/>
          <a:p>
            <a:pPr>
              <a:lnSpc>
                <a:spcPts val="4800"/>
              </a:lnSpc>
            </a:pPr>
            <a:r>
              <a:rPr lang="ja-JP" altLang="en-US" sz="2400" b="1" spc="12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rPr>
              <a:t>現状の課題と今回の目的</a:t>
            </a:r>
            <a:endParaRPr lang="en-US" altLang="ja-JP" sz="2400" b="1" spc="12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endParaRPr>
          </a:p>
        </p:txBody>
      </p:sp>
      <p:sp>
        <p:nvSpPr>
          <p:cNvPr id="34" name="AutoShape 9">
            <a:extLst>
              <a:ext uri="{FF2B5EF4-FFF2-40B4-BE49-F238E27FC236}">
                <a16:creationId xmlns:a16="http://schemas.microsoft.com/office/drawing/2014/main" id="{5E5A8B46-CD0B-FC2B-E295-9D4329AE01BA}"/>
              </a:ext>
            </a:extLst>
          </p:cNvPr>
          <p:cNvSpPr/>
          <p:nvPr/>
        </p:nvSpPr>
        <p:spPr>
          <a:xfrm>
            <a:off x="10515600" y="6896100"/>
            <a:ext cx="165025" cy="0"/>
          </a:xfrm>
          <a:prstGeom prst="line">
            <a:avLst/>
          </a:prstGeom>
          <a:ln w="19050" cap="flat">
            <a:solidFill>
              <a:srgbClr val="CDCDCD"/>
            </a:solidFill>
            <a:prstDash val="solid"/>
            <a:headEnd type="none" w="sm" len="sm"/>
            <a:tailEnd type="none" w="sm" len="sm"/>
          </a:ln>
        </p:spPr>
        <p:txBody>
          <a:bodyPr/>
          <a:lstStyle/>
          <a:p>
            <a:pPr>
              <a:lnSpc>
                <a:spcPct val="150000"/>
              </a:lnSpc>
            </a:pPr>
            <a:endParaRPr lang="ja-JP" altLang="en-US" b="1">
              <a:solidFill>
                <a:schemeClr val="tx1">
                  <a:lumMod val="65000"/>
                  <a:lumOff val="35000"/>
                </a:schemeClr>
              </a:solidFill>
              <a:latin typeface="Source Han Sans JP Bold" panose="020B0600070205080204" charset="-128"/>
              <a:ea typeface="Source Han Sans JP Bold" panose="020B0600070205080204" charset="-128"/>
            </a:endParaRPr>
          </a:p>
        </p:txBody>
      </p:sp>
      <p:sp>
        <p:nvSpPr>
          <p:cNvPr id="13" name="スライド番号プレースホルダー 12">
            <a:extLst>
              <a:ext uri="{FF2B5EF4-FFF2-40B4-BE49-F238E27FC236}">
                <a16:creationId xmlns:a16="http://schemas.microsoft.com/office/drawing/2014/main" id="{313322FE-4CEB-23B6-F816-DD55215E055D}"/>
              </a:ext>
            </a:extLst>
          </p:cNvPr>
          <p:cNvSpPr>
            <a:spLocks noGrp="1"/>
          </p:cNvSpPr>
          <p:nvPr>
            <p:ph type="sldNum" sz="quarter" idx="12"/>
          </p:nvPr>
        </p:nvSpPr>
        <p:spPr>
          <a:xfrm>
            <a:off x="15112249" y="8940942"/>
            <a:ext cx="2133600" cy="365125"/>
          </a:xfrm>
        </p:spPr>
        <p:txBody>
          <a:bodyPr/>
          <a:lstStyle/>
          <a:p>
            <a:fld id="{B6F15528-21DE-4FAA-801E-634DDDAF4B2B}" type="slidenum">
              <a:rPr lang="en-US" smtClean="0">
                <a:solidFill>
                  <a:schemeClr val="tx1">
                    <a:lumMod val="65000"/>
                    <a:lumOff val="35000"/>
                  </a:schemeClr>
                </a:solidFill>
                <a:latin typeface="Source Han Sans JP Bold" panose="020B0600070205080204" charset="-128"/>
                <a:ea typeface="Source Han Sans JP Bold" panose="020B0600070205080204" charset="-128"/>
              </a:rPr>
              <a:pPr/>
              <a:t>2</a:t>
            </a:fld>
            <a:endParaRPr lang="en-US" dirty="0">
              <a:solidFill>
                <a:schemeClr val="tx1">
                  <a:lumMod val="65000"/>
                  <a:lumOff val="35000"/>
                </a:schemeClr>
              </a:solidFill>
              <a:latin typeface="Source Han Sans JP Bold" panose="020B0600070205080204" charset="-128"/>
              <a:ea typeface="Source Han Sans JP Bold" panose="020B0600070205080204" charset="-128"/>
            </a:endParaRPr>
          </a:p>
        </p:txBody>
      </p:sp>
      <p:sp>
        <p:nvSpPr>
          <p:cNvPr id="2" name="TextBox 20">
            <a:extLst>
              <a:ext uri="{FF2B5EF4-FFF2-40B4-BE49-F238E27FC236}">
                <a16:creationId xmlns:a16="http://schemas.microsoft.com/office/drawing/2014/main" id="{C255BAF1-A784-87A0-8DB9-AAB4CD4017FD}"/>
              </a:ext>
            </a:extLst>
          </p:cNvPr>
          <p:cNvSpPr txBox="1"/>
          <p:nvPr/>
        </p:nvSpPr>
        <p:spPr>
          <a:xfrm>
            <a:off x="1822239" y="6600272"/>
            <a:ext cx="987374" cy="541495"/>
          </a:xfrm>
          <a:prstGeom prst="rect">
            <a:avLst/>
          </a:prstGeom>
        </p:spPr>
        <p:txBody>
          <a:bodyPr lIns="0" tIns="0" rIns="0" bIns="0" rtlCol="0" anchor="t">
            <a:spAutoFit/>
          </a:bodyPr>
          <a:lstStyle/>
          <a:p>
            <a:pPr>
              <a:lnSpc>
                <a:spcPts val="4800"/>
              </a:lnSpc>
            </a:pPr>
            <a:r>
              <a:rPr lang="en-US" sz="2400" b="1" dirty="0">
                <a:solidFill>
                  <a:schemeClr val="tx1">
                    <a:lumMod val="65000"/>
                    <a:lumOff val="35000"/>
                  </a:schemeClr>
                </a:solidFill>
                <a:latin typeface="Source Han Sans JP Bold" panose="020B0600070205080204" charset="-128"/>
                <a:ea typeface="Source Han Sans JP Bold" panose="020B0600070205080204" charset="-128"/>
                <a:cs typeface="Futura Ultra-Bold"/>
                <a:sym typeface="Futura Ultra-Bold"/>
              </a:rPr>
              <a:t>06</a:t>
            </a:r>
          </a:p>
        </p:txBody>
      </p:sp>
      <p:sp>
        <p:nvSpPr>
          <p:cNvPr id="3" name="AutoShape 12">
            <a:extLst>
              <a:ext uri="{FF2B5EF4-FFF2-40B4-BE49-F238E27FC236}">
                <a16:creationId xmlns:a16="http://schemas.microsoft.com/office/drawing/2014/main" id="{AFE9466B-29E9-7498-BA5B-C6EB1F214F7D}"/>
              </a:ext>
            </a:extLst>
          </p:cNvPr>
          <p:cNvSpPr/>
          <p:nvPr/>
        </p:nvSpPr>
        <p:spPr>
          <a:xfrm>
            <a:off x="3224863" y="6882443"/>
            <a:ext cx="165025" cy="0"/>
          </a:xfrm>
          <a:prstGeom prst="line">
            <a:avLst/>
          </a:prstGeom>
          <a:ln w="19050" cap="flat">
            <a:solidFill>
              <a:srgbClr val="CDCDCD"/>
            </a:solidFill>
            <a:prstDash val="solid"/>
            <a:headEnd type="none" w="sm" len="sm"/>
            <a:tailEnd type="none" w="sm" len="sm"/>
          </a:ln>
        </p:spPr>
        <p:txBody>
          <a:bodyPr/>
          <a:lstStyle/>
          <a:p>
            <a:endParaRPr lang="ja-JP" altLang="en-US" b="1">
              <a:solidFill>
                <a:schemeClr val="tx1">
                  <a:lumMod val="65000"/>
                  <a:lumOff val="35000"/>
                </a:schemeClr>
              </a:solidFill>
              <a:latin typeface="Source Han Sans JP Bold" panose="020B0600070205080204" charset="-128"/>
              <a:ea typeface="Source Han Sans JP Bold" panose="020B0600070205080204" charset="-128"/>
            </a:endParaRPr>
          </a:p>
        </p:txBody>
      </p:sp>
      <p:sp>
        <p:nvSpPr>
          <p:cNvPr id="37" name="TextBox 23">
            <a:extLst>
              <a:ext uri="{FF2B5EF4-FFF2-40B4-BE49-F238E27FC236}">
                <a16:creationId xmlns:a16="http://schemas.microsoft.com/office/drawing/2014/main" id="{46F309DB-3C22-C112-F081-FF166ABF9B07}"/>
              </a:ext>
            </a:extLst>
          </p:cNvPr>
          <p:cNvSpPr txBox="1"/>
          <p:nvPr/>
        </p:nvSpPr>
        <p:spPr>
          <a:xfrm>
            <a:off x="3657600" y="6589712"/>
            <a:ext cx="4762500" cy="541495"/>
          </a:xfrm>
          <a:prstGeom prst="rect">
            <a:avLst/>
          </a:prstGeom>
        </p:spPr>
        <p:txBody>
          <a:bodyPr lIns="0" tIns="0" rIns="0" bIns="0" rtlCol="0" anchor="t">
            <a:spAutoFit/>
          </a:bodyPr>
          <a:lstStyle/>
          <a:p>
            <a:pPr>
              <a:lnSpc>
                <a:spcPts val="4800"/>
              </a:lnSpc>
            </a:pPr>
            <a:r>
              <a:rPr lang="ja-JP" altLang="en-US" sz="2400" b="1" spc="12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rPr>
              <a:t>仮説の設定・調査分析計画</a:t>
            </a:r>
            <a:endParaRPr lang="en-US" altLang="ja-JP" sz="2400" b="1" spc="12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endParaRPr>
          </a:p>
        </p:txBody>
      </p:sp>
      <p:sp>
        <p:nvSpPr>
          <p:cNvPr id="38" name="TextBox 27">
            <a:extLst>
              <a:ext uri="{FF2B5EF4-FFF2-40B4-BE49-F238E27FC236}">
                <a16:creationId xmlns:a16="http://schemas.microsoft.com/office/drawing/2014/main" id="{D09E9A80-DD08-6653-1C40-87BC892F036B}"/>
              </a:ext>
            </a:extLst>
          </p:cNvPr>
          <p:cNvSpPr txBox="1"/>
          <p:nvPr/>
        </p:nvSpPr>
        <p:spPr>
          <a:xfrm>
            <a:off x="9403066" y="3548286"/>
            <a:ext cx="807734" cy="541495"/>
          </a:xfrm>
          <a:prstGeom prst="rect">
            <a:avLst/>
          </a:prstGeom>
        </p:spPr>
        <p:txBody>
          <a:bodyPr wrap="square" lIns="0" tIns="0" rIns="0" bIns="0" rtlCol="0" anchor="t">
            <a:spAutoFit/>
          </a:bodyPr>
          <a:lstStyle/>
          <a:p>
            <a:pPr algn="r">
              <a:lnSpc>
                <a:spcPts val="4800"/>
              </a:lnSpc>
            </a:pPr>
            <a:r>
              <a:rPr lang="en-US" sz="2400" b="1" dirty="0">
                <a:solidFill>
                  <a:schemeClr val="tx1">
                    <a:lumMod val="65000"/>
                    <a:lumOff val="35000"/>
                  </a:schemeClr>
                </a:solidFill>
                <a:latin typeface="Source Han Sans JP Bold" panose="020B0600070205080204" charset="-128"/>
                <a:ea typeface="Source Han Sans JP Bold" panose="020B0600070205080204" charset="-128"/>
                <a:cs typeface="Futura Ultra-Bold"/>
                <a:sym typeface="Futura Ultra-Bold"/>
              </a:rPr>
              <a:t>11</a:t>
            </a:r>
          </a:p>
        </p:txBody>
      </p:sp>
      <p:sp>
        <p:nvSpPr>
          <p:cNvPr id="40" name="TextBox 27">
            <a:extLst>
              <a:ext uri="{FF2B5EF4-FFF2-40B4-BE49-F238E27FC236}">
                <a16:creationId xmlns:a16="http://schemas.microsoft.com/office/drawing/2014/main" id="{5D888B68-2E98-24C0-C1E2-4AE6FAE54EA6}"/>
              </a:ext>
            </a:extLst>
          </p:cNvPr>
          <p:cNvSpPr txBox="1"/>
          <p:nvPr/>
        </p:nvSpPr>
        <p:spPr>
          <a:xfrm>
            <a:off x="9386553" y="6509735"/>
            <a:ext cx="807734" cy="541495"/>
          </a:xfrm>
          <a:prstGeom prst="rect">
            <a:avLst/>
          </a:prstGeom>
        </p:spPr>
        <p:txBody>
          <a:bodyPr wrap="square" lIns="0" tIns="0" rIns="0" bIns="0" rtlCol="0" anchor="t">
            <a:spAutoFit/>
          </a:bodyPr>
          <a:lstStyle/>
          <a:p>
            <a:pPr algn="r">
              <a:lnSpc>
                <a:spcPts val="4800"/>
              </a:lnSpc>
            </a:pPr>
            <a:r>
              <a:rPr lang="en-US" sz="2400" b="1" dirty="0">
                <a:solidFill>
                  <a:schemeClr val="tx1">
                    <a:lumMod val="65000"/>
                    <a:lumOff val="35000"/>
                  </a:schemeClr>
                </a:solidFill>
                <a:latin typeface="Source Han Sans JP Bold" panose="020B0600070205080204" charset="-128"/>
                <a:ea typeface="Source Han Sans JP Bold" panose="020B0600070205080204" charset="-128"/>
                <a:cs typeface="Futura Ultra-Bold"/>
                <a:sym typeface="Futura Ultra-Bold"/>
              </a:rPr>
              <a:t>14</a:t>
            </a:r>
          </a:p>
        </p:txBody>
      </p:sp>
      <p:sp>
        <p:nvSpPr>
          <p:cNvPr id="41" name="TextBox 31">
            <a:extLst>
              <a:ext uri="{FF2B5EF4-FFF2-40B4-BE49-F238E27FC236}">
                <a16:creationId xmlns:a16="http://schemas.microsoft.com/office/drawing/2014/main" id="{7DF0B619-319F-7BDC-D873-B145851674D4}"/>
              </a:ext>
            </a:extLst>
          </p:cNvPr>
          <p:cNvSpPr txBox="1"/>
          <p:nvPr/>
        </p:nvSpPr>
        <p:spPr>
          <a:xfrm>
            <a:off x="11050669" y="7429500"/>
            <a:ext cx="4762500" cy="495328"/>
          </a:xfrm>
          <a:prstGeom prst="rect">
            <a:avLst/>
          </a:prstGeom>
        </p:spPr>
        <p:txBody>
          <a:bodyPr lIns="0" tIns="0" rIns="0" bIns="0" rtlCol="0" anchor="t">
            <a:spAutoFit/>
          </a:bodyPr>
          <a:lstStyle/>
          <a:p>
            <a:pPr algn="l">
              <a:lnSpc>
                <a:spcPct val="150000"/>
              </a:lnSpc>
            </a:pPr>
            <a:r>
              <a:rPr lang="ja-JP" altLang="en-US" sz="2400" b="1" spc="12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rPr>
              <a:t>出典</a:t>
            </a:r>
            <a:endParaRPr lang="en-US" sz="2400" b="1" spc="12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endParaRPr>
          </a:p>
        </p:txBody>
      </p:sp>
      <p:sp>
        <p:nvSpPr>
          <p:cNvPr id="47" name="AutoShape 12">
            <a:extLst>
              <a:ext uri="{FF2B5EF4-FFF2-40B4-BE49-F238E27FC236}">
                <a16:creationId xmlns:a16="http://schemas.microsoft.com/office/drawing/2014/main" id="{97BF745F-A56F-AD1C-0F15-9F149713A642}"/>
              </a:ext>
            </a:extLst>
          </p:cNvPr>
          <p:cNvSpPr/>
          <p:nvPr/>
        </p:nvSpPr>
        <p:spPr>
          <a:xfrm>
            <a:off x="3200400" y="7810500"/>
            <a:ext cx="165025" cy="0"/>
          </a:xfrm>
          <a:prstGeom prst="line">
            <a:avLst/>
          </a:prstGeom>
          <a:ln w="19050" cap="flat">
            <a:solidFill>
              <a:srgbClr val="CDCDCD"/>
            </a:solidFill>
            <a:prstDash val="solid"/>
            <a:headEnd type="none" w="sm" len="sm"/>
            <a:tailEnd type="none" w="sm" len="sm"/>
          </a:ln>
        </p:spPr>
        <p:txBody>
          <a:bodyPr/>
          <a:lstStyle/>
          <a:p>
            <a:endParaRPr lang="ja-JP" altLang="en-US" b="1">
              <a:solidFill>
                <a:schemeClr val="tx1">
                  <a:lumMod val="65000"/>
                  <a:lumOff val="35000"/>
                </a:schemeClr>
              </a:solidFill>
              <a:latin typeface="Source Han Sans JP Bold" panose="020B0600070205080204" charset="-128"/>
              <a:ea typeface="Source Han Sans JP Bold" panose="020B0600070205080204" charset="-128"/>
            </a:endParaRPr>
          </a:p>
        </p:txBody>
      </p:sp>
      <p:sp>
        <p:nvSpPr>
          <p:cNvPr id="48" name="TextBox 27">
            <a:extLst>
              <a:ext uri="{FF2B5EF4-FFF2-40B4-BE49-F238E27FC236}">
                <a16:creationId xmlns:a16="http://schemas.microsoft.com/office/drawing/2014/main" id="{5A655C4A-1AF8-8A91-CDCF-DB60E2A608F6}"/>
              </a:ext>
            </a:extLst>
          </p:cNvPr>
          <p:cNvSpPr txBox="1"/>
          <p:nvPr/>
        </p:nvSpPr>
        <p:spPr>
          <a:xfrm>
            <a:off x="9386553" y="7448086"/>
            <a:ext cx="807734" cy="541495"/>
          </a:xfrm>
          <a:prstGeom prst="rect">
            <a:avLst/>
          </a:prstGeom>
        </p:spPr>
        <p:txBody>
          <a:bodyPr wrap="square" lIns="0" tIns="0" rIns="0" bIns="0" rtlCol="0" anchor="t">
            <a:spAutoFit/>
          </a:bodyPr>
          <a:lstStyle/>
          <a:p>
            <a:pPr algn="r">
              <a:lnSpc>
                <a:spcPts val="4800"/>
              </a:lnSpc>
            </a:pPr>
            <a:r>
              <a:rPr lang="en-US" sz="2400" b="1" dirty="0">
                <a:solidFill>
                  <a:schemeClr val="tx1">
                    <a:lumMod val="65000"/>
                    <a:lumOff val="35000"/>
                  </a:schemeClr>
                </a:solidFill>
                <a:latin typeface="Source Han Sans JP Bold" panose="020B0600070205080204" charset="-128"/>
                <a:ea typeface="Source Han Sans JP Bold" panose="020B0600070205080204" charset="-128"/>
                <a:cs typeface="Futura Ultra-Bold"/>
                <a:sym typeface="Futura Ultra-Bold"/>
              </a:rPr>
              <a:t>15</a:t>
            </a:r>
          </a:p>
        </p:txBody>
      </p:sp>
      <p:sp>
        <p:nvSpPr>
          <p:cNvPr id="53" name="AutoShape 12">
            <a:extLst>
              <a:ext uri="{FF2B5EF4-FFF2-40B4-BE49-F238E27FC236}">
                <a16:creationId xmlns:a16="http://schemas.microsoft.com/office/drawing/2014/main" id="{417735BD-0E50-6CBE-C2D0-AA74552C0440}"/>
              </a:ext>
            </a:extLst>
          </p:cNvPr>
          <p:cNvSpPr/>
          <p:nvPr/>
        </p:nvSpPr>
        <p:spPr>
          <a:xfrm>
            <a:off x="10559249" y="1885071"/>
            <a:ext cx="165025" cy="0"/>
          </a:xfrm>
          <a:prstGeom prst="line">
            <a:avLst/>
          </a:prstGeom>
          <a:ln w="19050" cap="flat">
            <a:solidFill>
              <a:srgbClr val="CDCDCD"/>
            </a:solidFill>
            <a:prstDash val="solid"/>
            <a:headEnd type="none" w="sm" len="sm"/>
            <a:tailEnd type="none" w="sm" len="sm"/>
          </a:ln>
        </p:spPr>
        <p:txBody>
          <a:bodyPr/>
          <a:lstStyle/>
          <a:p>
            <a:pPr>
              <a:lnSpc>
                <a:spcPct val="150000"/>
              </a:lnSpc>
            </a:pPr>
            <a:endParaRPr lang="ja-JP" altLang="en-US" b="1">
              <a:solidFill>
                <a:schemeClr val="tx1">
                  <a:lumMod val="65000"/>
                  <a:lumOff val="35000"/>
                </a:schemeClr>
              </a:solidFill>
              <a:latin typeface="Source Han Sans JP Bold" panose="020B0600070205080204" charset="-128"/>
              <a:ea typeface="Source Han Sans JP Bold" panose="020B0600070205080204" charset="-128"/>
            </a:endParaRPr>
          </a:p>
        </p:txBody>
      </p:sp>
      <p:sp>
        <p:nvSpPr>
          <p:cNvPr id="54" name="TextBox 24">
            <a:extLst>
              <a:ext uri="{FF2B5EF4-FFF2-40B4-BE49-F238E27FC236}">
                <a16:creationId xmlns:a16="http://schemas.microsoft.com/office/drawing/2014/main" id="{FF996B47-B922-E2FD-1485-62FBACF83767}"/>
              </a:ext>
            </a:extLst>
          </p:cNvPr>
          <p:cNvSpPr txBox="1"/>
          <p:nvPr/>
        </p:nvSpPr>
        <p:spPr>
          <a:xfrm>
            <a:off x="11087100" y="1568946"/>
            <a:ext cx="4762500" cy="495328"/>
          </a:xfrm>
          <a:prstGeom prst="rect">
            <a:avLst/>
          </a:prstGeom>
        </p:spPr>
        <p:txBody>
          <a:bodyPr lIns="0" tIns="0" rIns="0" bIns="0" rtlCol="0" anchor="t">
            <a:spAutoFit/>
          </a:bodyPr>
          <a:lstStyle/>
          <a:p>
            <a:pPr>
              <a:lnSpc>
                <a:spcPct val="150000"/>
              </a:lnSpc>
            </a:pPr>
            <a:r>
              <a:rPr lang="ja-JP" altLang="en-US" sz="2400" b="1" spc="12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rPr>
              <a:t>データの分析</a:t>
            </a:r>
            <a:endParaRPr lang="en-US" sz="2400" b="1" spc="12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endParaRPr>
          </a:p>
        </p:txBody>
      </p:sp>
      <p:sp>
        <p:nvSpPr>
          <p:cNvPr id="56" name="TextBox 31">
            <a:extLst>
              <a:ext uri="{FF2B5EF4-FFF2-40B4-BE49-F238E27FC236}">
                <a16:creationId xmlns:a16="http://schemas.microsoft.com/office/drawing/2014/main" id="{D6EDAF88-336B-4300-9DA8-CB434E06C7EE}"/>
              </a:ext>
            </a:extLst>
          </p:cNvPr>
          <p:cNvSpPr txBox="1"/>
          <p:nvPr/>
        </p:nvSpPr>
        <p:spPr>
          <a:xfrm>
            <a:off x="11102220" y="4540746"/>
            <a:ext cx="6195180" cy="541495"/>
          </a:xfrm>
          <a:prstGeom prst="rect">
            <a:avLst/>
          </a:prstGeom>
        </p:spPr>
        <p:txBody>
          <a:bodyPr wrap="square" lIns="0" tIns="0" rIns="0" bIns="0" rtlCol="0" anchor="t">
            <a:spAutoFit/>
          </a:bodyPr>
          <a:lstStyle/>
          <a:p>
            <a:pPr>
              <a:lnSpc>
                <a:spcPts val="4800"/>
              </a:lnSpc>
            </a:pPr>
            <a:r>
              <a:rPr lang="ja-JP" altLang="en-US" sz="2400" b="1" spc="21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rPr>
              <a:t>予測モデルのデモ操作</a:t>
            </a:r>
            <a:endParaRPr lang="en-US" altLang="ja-JP" sz="2400" b="1" spc="21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endParaRPr>
          </a:p>
        </p:txBody>
      </p:sp>
      <p:sp>
        <p:nvSpPr>
          <p:cNvPr id="39" name="AutoShape 5">
            <a:extLst>
              <a:ext uri="{FF2B5EF4-FFF2-40B4-BE49-F238E27FC236}">
                <a16:creationId xmlns:a16="http://schemas.microsoft.com/office/drawing/2014/main" id="{B0602D5D-A77C-2974-9CDA-01183837A2FD}"/>
              </a:ext>
            </a:extLst>
          </p:cNvPr>
          <p:cNvSpPr/>
          <p:nvPr/>
        </p:nvSpPr>
        <p:spPr>
          <a:xfrm>
            <a:off x="10515600" y="2933700"/>
            <a:ext cx="165025" cy="0"/>
          </a:xfrm>
          <a:prstGeom prst="line">
            <a:avLst/>
          </a:prstGeom>
          <a:ln w="19050" cap="flat">
            <a:solidFill>
              <a:srgbClr val="CDCDCD"/>
            </a:solidFill>
            <a:prstDash val="solid"/>
            <a:headEnd type="none" w="sm" len="sm"/>
            <a:tailEnd type="none" w="sm" len="sm"/>
          </a:ln>
        </p:spPr>
        <p:txBody>
          <a:bodyPr/>
          <a:lstStyle/>
          <a:p>
            <a:pPr>
              <a:lnSpc>
                <a:spcPct val="150000"/>
              </a:lnSpc>
            </a:pPr>
            <a:endParaRPr lang="ja-JP" altLang="en-US" b="1">
              <a:solidFill>
                <a:schemeClr val="tx1">
                  <a:lumMod val="65000"/>
                  <a:lumOff val="35000"/>
                </a:schemeClr>
              </a:solidFill>
              <a:latin typeface="Source Han Sans JP Bold" panose="020B0600070205080204" charset="-128"/>
              <a:ea typeface="Source Han Sans JP Bold" panose="020B0600070205080204" charset="-128"/>
            </a:endParaRPr>
          </a:p>
        </p:txBody>
      </p:sp>
      <p:sp>
        <p:nvSpPr>
          <p:cNvPr id="30" name="TextBox 26">
            <a:extLst>
              <a:ext uri="{FF2B5EF4-FFF2-40B4-BE49-F238E27FC236}">
                <a16:creationId xmlns:a16="http://schemas.microsoft.com/office/drawing/2014/main" id="{2907B410-DD3A-138A-BEED-B53FFF0D75FB}"/>
              </a:ext>
            </a:extLst>
          </p:cNvPr>
          <p:cNvSpPr txBox="1"/>
          <p:nvPr/>
        </p:nvSpPr>
        <p:spPr>
          <a:xfrm>
            <a:off x="1822239" y="8569941"/>
            <a:ext cx="987374" cy="541495"/>
          </a:xfrm>
          <a:prstGeom prst="rect">
            <a:avLst/>
          </a:prstGeom>
        </p:spPr>
        <p:txBody>
          <a:bodyPr lIns="0" tIns="0" rIns="0" bIns="0" rtlCol="0" anchor="t">
            <a:spAutoFit/>
          </a:bodyPr>
          <a:lstStyle/>
          <a:p>
            <a:pPr>
              <a:lnSpc>
                <a:spcPts val="4800"/>
              </a:lnSpc>
            </a:pPr>
            <a:r>
              <a:rPr lang="en-US" sz="2400" b="1" dirty="0">
                <a:solidFill>
                  <a:schemeClr val="tx1">
                    <a:lumMod val="65000"/>
                    <a:lumOff val="35000"/>
                  </a:schemeClr>
                </a:solidFill>
                <a:latin typeface="Source Han Sans JP Bold" panose="020B0600070205080204" charset="-128"/>
                <a:ea typeface="Source Han Sans JP Bold" panose="020B0600070205080204" charset="-128"/>
                <a:cs typeface="Futura Ultra-Bold"/>
                <a:sym typeface="Futura Ultra-Bold"/>
              </a:rPr>
              <a:t>0</a:t>
            </a:r>
            <a:r>
              <a:rPr lang="en-US" altLang="ja-JP" sz="2400" b="1" dirty="0">
                <a:solidFill>
                  <a:schemeClr val="tx1">
                    <a:lumMod val="65000"/>
                    <a:lumOff val="35000"/>
                  </a:schemeClr>
                </a:solidFill>
                <a:latin typeface="Source Han Sans JP Bold" panose="020B0600070205080204" charset="-128"/>
                <a:ea typeface="Source Han Sans JP Bold" panose="020B0600070205080204" charset="-128"/>
                <a:cs typeface="Futura Ultra-Bold"/>
                <a:sym typeface="Futura Ultra-Bold"/>
              </a:rPr>
              <a:t>8</a:t>
            </a:r>
            <a:endParaRPr lang="en-US" sz="2400" b="1" dirty="0">
              <a:solidFill>
                <a:schemeClr val="tx1">
                  <a:lumMod val="65000"/>
                  <a:lumOff val="35000"/>
                </a:schemeClr>
              </a:solidFill>
              <a:latin typeface="Source Han Sans JP Bold" panose="020B0600070205080204" charset="-128"/>
              <a:ea typeface="Source Han Sans JP Bold" panose="020B0600070205080204" charset="-128"/>
              <a:cs typeface="Futura Ultra-Bold"/>
              <a:sym typeface="Futura Ultra-Bold"/>
            </a:endParaRPr>
          </a:p>
        </p:txBody>
      </p:sp>
      <p:sp>
        <p:nvSpPr>
          <p:cNvPr id="42" name="AutoShape 12">
            <a:extLst>
              <a:ext uri="{FF2B5EF4-FFF2-40B4-BE49-F238E27FC236}">
                <a16:creationId xmlns:a16="http://schemas.microsoft.com/office/drawing/2014/main" id="{1BEF9DEA-D492-8F6C-2E0A-BE20C6C898B3}"/>
              </a:ext>
            </a:extLst>
          </p:cNvPr>
          <p:cNvSpPr/>
          <p:nvPr/>
        </p:nvSpPr>
        <p:spPr>
          <a:xfrm>
            <a:off x="3226711" y="8888251"/>
            <a:ext cx="165025" cy="0"/>
          </a:xfrm>
          <a:prstGeom prst="line">
            <a:avLst/>
          </a:prstGeom>
          <a:ln w="19050" cap="flat">
            <a:solidFill>
              <a:srgbClr val="CDCDCD"/>
            </a:solidFill>
            <a:prstDash val="solid"/>
            <a:headEnd type="none" w="sm" len="sm"/>
            <a:tailEnd type="none" w="sm" len="sm"/>
          </a:ln>
        </p:spPr>
        <p:txBody>
          <a:bodyPr/>
          <a:lstStyle/>
          <a:p>
            <a:endParaRPr lang="ja-JP" altLang="en-US" b="1">
              <a:solidFill>
                <a:schemeClr val="tx1">
                  <a:lumMod val="65000"/>
                  <a:lumOff val="35000"/>
                </a:schemeClr>
              </a:solidFill>
              <a:latin typeface="Source Han Sans JP Bold" panose="020B0600070205080204" charset="-128"/>
              <a:ea typeface="Source Han Sans JP Bold" panose="020B0600070205080204" charset="-128"/>
            </a:endParaRPr>
          </a:p>
        </p:txBody>
      </p:sp>
      <p:sp>
        <p:nvSpPr>
          <p:cNvPr id="43" name="TextBox 24">
            <a:extLst>
              <a:ext uri="{FF2B5EF4-FFF2-40B4-BE49-F238E27FC236}">
                <a16:creationId xmlns:a16="http://schemas.microsoft.com/office/drawing/2014/main" id="{C22C1B84-259D-D9C6-AE3C-4B839C3E963C}"/>
              </a:ext>
            </a:extLst>
          </p:cNvPr>
          <p:cNvSpPr txBox="1"/>
          <p:nvPr/>
        </p:nvSpPr>
        <p:spPr>
          <a:xfrm>
            <a:off x="3657600" y="8553964"/>
            <a:ext cx="4762500" cy="541495"/>
          </a:xfrm>
          <a:prstGeom prst="rect">
            <a:avLst/>
          </a:prstGeom>
        </p:spPr>
        <p:txBody>
          <a:bodyPr lIns="0" tIns="0" rIns="0" bIns="0" rtlCol="0" anchor="t">
            <a:spAutoFit/>
          </a:bodyPr>
          <a:lstStyle/>
          <a:p>
            <a:pPr>
              <a:lnSpc>
                <a:spcPts val="4800"/>
              </a:lnSpc>
            </a:pPr>
            <a:r>
              <a:rPr lang="ja-JP" altLang="en-US" sz="2400" b="1" spc="12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rPr>
              <a:t>データ収集と整理</a:t>
            </a:r>
            <a:endParaRPr lang="en-US" sz="2400" b="1" spc="120" dirty="0">
              <a:solidFill>
                <a:schemeClr val="tx1">
                  <a:lumMod val="65000"/>
                  <a:lumOff val="35000"/>
                </a:schemeClr>
              </a:solidFill>
              <a:latin typeface="Source Han Sans JP Bold" panose="020B0600070205080204" charset="-128"/>
              <a:ea typeface="Source Han Sans JP Bold" panose="020B0600070205080204" charset="-128"/>
              <a:cs typeface="セザンヌ Bold"/>
              <a:sym typeface="セザンヌ Bold"/>
            </a:endParaRPr>
          </a:p>
        </p:txBody>
      </p:sp>
    </p:spTree>
    <p:extLst>
      <p:ext uri="{BB962C8B-B14F-4D97-AF65-F5344CB8AC3E}">
        <p14:creationId xmlns:p14="http://schemas.microsoft.com/office/powerpoint/2010/main" val="3734828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87993" y="7734041"/>
            <a:ext cx="8008531" cy="1286134"/>
            <a:chOff x="0" y="0"/>
            <a:chExt cx="2109243" cy="338735"/>
          </a:xfrm>
        </p:grpSpPr>
        <p:sp>
          <p:nvSpPr>
            <p:cNvPr id="3" name="Freeform 3"/>
            <p:cNvSpPr/>
            <p:nvPr/>
          </p:nvSpPr>
          <p:spPr>
            <a:xfrm>
              <a:off x="0" y="0"/>
              <a:ext cx="2109243" cy="338735"/>
            </a:xfrm>
            <a:custGeom>
              <a:avLst/>
              <a:gdLst/>
              <a:ahLst/>
              <a:cxnLst/>
              <a:rect l="l" t="t" r="r" b="b"/>
              <a:pathLst>
                <a:path w="2109243" h="338735">
                  <a:moveTo>
                    <a:pt x="0" y="0"/>
                  </a:moveTo>
                  <a:lnTo>
                    <a:pt x="2109243" y="0"/>
                  </a:lnTo>
                  <a:lnTo>
                    <a:pt x="2109243" y="338735"/>
                  </a:lnTo>
                  <a:lnTo>
                    <a:pt x="0" y="338735"/>
                  </a:lnTo>
                  <a:close/>
                </a:path>
              </a:pathLst>
            </a:custGeom>
            <a:solidFill>
              <a:srgbClr val="E7E4DD">
                <a:alpha val="19608"/>
              </a:srgbClr>
            </a:solidFill>
          </p:spPr>
          <p:txBody>
            <a:bodyPr/>
            <a:lstStyle/>
            <a:p>
              <a:endParaRPr lang="ja-JP" altLang="en-US"/>
            </a:p>
          </p:txBody>
        </p:sp>
        <p:sp>
          <p:nvSpPr>
            <p:cNvPr id="4" name="TextBox 4"/>
            <p:cNvSpPr txBox="1"/>
            <p:nvPr/>
          </p:nvSpPr>
          <p:spPr>
            <a:xfrm>
              <a:off x="0" y="-38100"/>
              <a:ext cx="2109243" cy="376835"/>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a:off x="15754587" y="7917807"/>
            <a:ext cx="939291" cy="939291"/>
            <a:chOff x="0" y="0"/>
            <a:chExt cx="247385" cy="247385"/>
          </a:xfrm>
        </p:grpSpPr>
        <p:sp>
          <p:nvSpPr>
            <p:cNvPr id="6" name="Freeform 6"/>
            <p:cNvSpPr/>
            <p:nvPr/>
          </p:nvSpPr>
          <p:spPr>
            <a:xfrm>
              <a:off x="0" y="0"/>
              <a:ext cx="247385" cy="247385"/>
            </a:xfrm>
            <a:custGeom>
              <a:avLst/>
              <a:gdLst/>
              <a:ahLst/>
              <a:cxnLst/>
              <a:rect l="l" t="t" r="r" b="b"/>
              <a:pathLst>
                <a:path w="247385" h="247385">
                  <a:moveTo>
                    <a:pt x="0" y="0"/>
                  </a:moveTo>
                  <a:lnTo>
                    <a:pt x="247385" y="0"/>
                  </a:lnTo>
                  <a:lnTo>
                    <a:pt x="247385" y="247385"/>
                  </a:lnTo>
                  <a:lnTo>
                    <a:pt x="0" y="247385"/>
                  </a:lnTo>
                  <a:close/>
                </a:path>
              </a:pathLst>
            </a:custGeom>
            <a:solidFill>
              <a:srgbClr val="FFFFFF"/>
            </a:solidFill>
          </p:spPr>
          <p:txBody>
            <a:bodyPr/>
            <a:lstStyle/>
            <a:p>
              <a:endParaRPr lang="ja-JP" altLang="en-US"/>
            </a:p>
          </p:txBody>
        </p:sp>
        <p:sp>
          <p:nvSpPr>
            <p:cNvPr id="7" name="TextBox 7"/>
            <p:cNvSpPr txBox="1"/>
            <p:nvPr/>
          </p:nvSpPr>
          <p:spPr>
            <a:xfrm>
              <a:off x="0" y="-38100"/>
              <a:ext cx="247385" cy="285485"/>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a:off x="17183100" y="622918"/>
            <a:ext cx="457386" cy="377207"/>
          </a:xfrm>
          <a:custGeom>
            <a:avLst/>
            <a:gdLst/>
            <a:ahLst/>
            <a:cxnLst/>
            <a:rect l="l" t="t" r="r" b="b"/>
            <a:pathLst>
              <a:path w="457386" h="377207">
                <a:moveTo>
                  <a:pt x="0" y="0"/>
                </a:moveTo>
                <a:lnTo>
                  <a:pt x="457386" y="0"/>
                </a:lnTo>
                <a:lnTo>
                  <a:pt x="457386" y="377207"/>
                </a:lnTo>
                <a:lnTo>
                  <a:pt x="0" y="3772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9" name="Freeform 9"/>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grpSp>
        <p:nvGrpSpPr>
          <p:cNvPr id="10" name="Group 10"/>
          <p:cNvGrpSpPr/>
          <p:nvPr/>
        </p:nvGrpSpPr>
        <p:grpSpPr>
          <a:xfrm>
            <a:off x="6864081" y="3520496"/>
            <a:ext cx="4559839" cy="3547054"/>
            <a:chOff x="0" y="0"/>
            <a:chExt cx="1044877" cy="812800"/>
          </a:xfrm>
        </p:grpSpPr>
        <p:sp>
          <p:nvSpPr>
            <p:cNvPr id="11" name="Freeform 11"/>
            <p:cNvSpPr/>
            <p:nvPr/>
          </p:nvSpPr>
          <p:spPr>
            <a:xfrm>
              <a:off x="0" y="0"/>
              <a:ext cx="1044877" cy="812800"/>
            </a:xfrm>
            <a:custGeom>
              <a:avLst/>
              <a:gdLst/>
              <a:ahLst/>
              <a:cxnLst/>
              <a:rect l="l" t="t" r="r" b="b"/>
              <a:pathLst>
                <a:path w="1044877" h="812800">
                  <a:moveTo>
                    <a:pt x="0" y="0"/>
                  </a:moveTo>
                  <a:lnTo>
                    <a:pt x="1044877" y="0"/>
                  </a:lnTo>
                  <a:lnTo>
                    <a:pt x="1044877" y="812800"/>
                  </a:lnTo>
                  <a:lnTo>
                    <a:pt x="0" y="812800"/>
                  </a:lnTo>
                  <a:close/>
                </a:path>
              </a:pathLst>
            </a:custGeom>
            <a:blipFill>
              <a:blip r:embed="rId6"/>
              <a:stretch>
                <a:fillRect l="-8378" r="-8378"/>
              </a:stretch>
            </a:blipFill>
          </p:spPr>
          <p:txBody>
            <a:bodyPr/>
            <a:lstStyle/>
            <a:p>
              <a:endParaRPr lang="ja-JP" altLang="en-US"/>
            </a:p>
          </p:txBody>
        </p:sp>
      </p:grpSp>
      <p:grpSp>
        <p:nvGrpSpPr>
          <p:cNvPr id="12" name="Group 12"/>
          <p:cNvGrpSpPr/>
          <p:nvPr/>
        </p:nvGrpSpPr>
        <p:grpSpPr>
          <a:xfrm>
            <a:off x="12094839" y="3520496"/>
            <a:ext cx="4559839" cy="3547054"/>
            <a:chOff x="0" y="0"/>
            <a:chExt cx="1044877" cy="812800"/>
          </a:xfrm>
        </p:grpSpPr>
        <p:sp>
          <p:nvSpPr>
            <p:cNvPr id="13" name="Freeform 13"/>
            <p:cNvSpPr/>
            <p:nvPr/>
          </p:nvSpPr>
          <p:spPr>
            <a:xfrm>
              <a:off x="0" y="0"/>
              <a:ext cx="1044877" cy="812800"/>
            </a:xfrm>
            <a:custGeom>
              <a:avLst/>
              <a:gdLst/>
              <a:ahLst/>
              <a:cxnLst/>
              <a:rect l="l" t="t" r="r" b="b"/>
              <a:pathLst>
                <a:path w="1044877" h="812800">
                  <a:moveTo>
                    <a:pt x="0" y="0"/>
                  </a:moveTo>
                  <a:lnTo>
                    <a:pt x="1044877" y="0"/>
                  </a:lnTo>
                  <a:lnTo>
                    <a:pt x="1044877" y="812800"/>
                  </a:lnTo>
                  <a:lnTo>
                    <a:pt x="0" y="812800"/>
                  </a:lnTo>
                  <a:close/>
                </a:path>
              </a:pathLst>
            </a:custGeom>
            <a:blipFill>
              <a:blip r:embed="rId7"/>
              <a:stretch>
                <a:fillRect l="-8268" r="-8268"/>
              </a:stretch>
            </a:blipFill>
          </p:spPr>
          <p:txBody>
            <a:bodyPr/>
            <a:lstStyle/>
            <a:p>
              <a:endParaRPr lang="ja-JP" altLang="en-US"/>
            </a:p>
          </p:txBody>
        </p:sp>
      </p:grpSp>
      <p:grpSp>
        <p:nvGrpSpPr>
          <p:cNvPr id="14" name="Group 14"/>
          <p:cNvGrpSpPr/>
          <p:nvPr/>
        </p:nvGrpSpPr>
        <p:grpSpPr>
          <a:xfrm>
            <a:off x="1637492" y="3520496"/>
            <a:ext cx="4559839" cy="3547054"/>
            <a:chOff x="0" y="0"/>
            <a:chExt cx="1044877" cy="812800"/>
          </a:xfrm>
        </p:grpSpPr>
        <p:sp>
          <p:nvSpPr>
            <p:cNvPr id="15" name="Freeform 15"/>
            <p:cNvSpPr/>
            <p:nvPr/>
          </p:nvSpPr>
          <p:spPr>
            <a:xfrm>
              <a:off x="0" y="0"/>
              <a:ext cx="1044877" cy="812800"/>
            </a:xfrm>
            <a:custGeom>
              <a:avLst/>
              <a:gdLst/>
              <a:ahLst/>
              <a:cxnLst/>
              <a:rect l="l" t="t" r="r" b="b"/>
              <a:pathLst>
                <a:path w="1044877" h="812800">
                  <a:moveTo>
                    <a:pt x="0" y="0"/>
                  </a:moveTo>
                  <a:lnTo>
                    <a:pt x="1044877" y="0"/>
                  </a:lnTo>
                  <a:lnTo>
                    <a:pt x="1044877" y="812800"/>
                  </a:lnTo>
                  <a:lnTo>
                    <a:pt x="0" y="812800"/>
                  </a:lnTo>
                  <a:close/>
                </a:path>
              </a:pathLst>
            </a:custGeom>
            <a:blipFill>
              <a:blip r:embed="rId8"/>
              <a:stretch>
                <a:fillRect l="-8268" r="-8268"/>
              </a:stretch>
            </a:blipFill>
          </p:spPr>
          <p:txBody>
            <a:bodyPr/>
            <a:lstStyle/>
            <a:p>
              <a:endParaRPr lang="ja-JP" altLang="en-US"/>
            </a:p>
          </p:txBody>
        </p:sp>
      </p:grpSp>
      <p:sp>
        <p:nvSpPr>
          <p:cNvPr id="16" name="TextBox 16"/>
          <p:cNvSpPr txBox="1"/>
          <p:nvPr/>
        </p:nvSpPr>
        <p:spPr>
          <a:xfrm>
            <a:off x="1679661" y="7790238"/>
            <a:ext cx="3349974" cy="316230"/>
          </a:xfrm>
          <a:prstGeom prst="rect">
            <a:avLst/>
          </a:prstGeom>
        </p:spPr>
        <p:txBody>
          <a:bodyPr lIns="0" tIns="0" rIns="0" bIns="0" rtlCol="0" anchor="t">
            <a:spAutoFit/>
          </a:bodyPr>
          <a:lstStyle/>
          <a:p>
            <a:pPr algn="l">
              <a:lnSpc>
                <a:spcPts val="2520"/>
              </a:lnSpc>
            </a:pPr>
            <a:r>
              <a:rPr lang="en-US" sz="1800" spc="270">
                <a:solidFill>
                  <a:srgbClr val="4D4B4B"/>
                </a:solidFill>
                <a:latin typeface="Source Han Sans JP"/>
                <a:ea typeface="Source Han Sans JP"/>
                <a:cs typeface="Source Han Sans JP"/>
                <a:sym typeface="Source Han Sans JP"/>
              </a:rPr>
              <a:t>インサイドセールス</a:t>
            </a:r>
          </a:p>
        </p:txBody>
      </p:sp>
      <p:sp>
        <p:nvSpPr>
          <p:cNvPr id="17" name="TextBox 17"/>
          <p:cNvSpPr txBox="1"/>
          <p:nvPr/>
        </p:nvSpPr>
        <p:spPr>
          <a:xfrm>
            <a:off x="1009579" y="2684894"/>
            <a:ext cx="16268843" cy="523875"/>
          </a:xfrm>
          <a:prstGeom prst="rect">
            <a:avLst/>
          </a:prstGeom>
        </p:spPr>
        <p:txBody>
          <a:bodyPr lIns="0" tIns="0" rIns="0" bIns="0" rtlCol="0" anchor="t">
            <a:spAutoFit/>
          </a:bodyPr>
          <a:lstStyle/>
          <a:p>
            <a:pPr algn="ctr">
              <a:lnSpc>
                <a:spcPts val="4200"/>
              </a:lnSpc>
            </a:pPr>
            <a:r>
              <a:rPr lang="en-US" sz="3000" b="1" spc="450">
                <a:solidFill>
                  <a:srgbClr val="4D4B4B"/>
                </a:solidFill>
                <a:latin typeface="Source Han Sans JP Bold"/>
                <a:ea typeface="Source Han Sans JP Bold"/>
                <a:cs typeface="Source Han Sans JP Bold"/>
                <a:sym typeface="Source Han Sans JP Bold"/>
              </a:rPr>
              <a:t>ミッション・ビジョンに共感いただける方からのご応募をお待ちしております！</a:t>
            </a:r>
          </a:p>
        </p:txBody>
      </p:sp>
      <p:sp>
        <p:nvSpPr>
          <p:cNvPr id="18" name="TextBox 18"/>
          <p:cNvSpPr txBox="1"/>
          <p:nvPr/>
        </p:nvSpPr>
        <p:spPr>
          <a:xfrm>
            <a:off x="1679661" y="8093739"/>
            <a:ext cx="3307806" cy="316230"/>
          </a:xfrm>
          <a:prstGeom prst="rect">
            <a:avLst/>
          </a:prstGeom>
        </p:spPr>
        <p:txBody>
          <a:bodyPr lIns="0" tIns="0" rIns="0" bIns="0" rtlCol="0" anchor="t">
            <a:spAutoFit/>
          </a:bodyPr>
          <a:lstStyle/>
          <a:p>
            <a:pPr algn="l">
              <a:lnSpc>
                <a:spcPts val="2520"/>
              </a:lnSpc>
            </a:pPr>
            <a:r>
              <a:rPr lang="en-US" sz="1800" spc="270">
                <a:solidFill>
                  <a:srgbClr val="4D4B4B"/>
                </a:solidFill>
                <a:latin typeface="Source Han Sans JP"/>
                <a:ea typeface="Source Han Sans JP"/>
                <a:cs typeface="Source Han Sans JP"/>
                <a:sym typeface="Source Han Sans JP"/>
              </a:rPr>
              <a:t>カスタマーサクセス</a:t>
            </a:r>
          </a:p>
        </p:txBody>
      </p:sp>
      <p:sp>
        <p:nvSpPr>
          <p:cNvPr id="19" name="TextBox 19"/>
          <p:cNvSpPr txBox="1"/>
          <p:nvPr/>
        </p:nvSpPr>
        <p:spPr>
          <a:xfrm>
            <a:off x="1679661" y="8397240"/>
            <a:ext cx="3349974" cy="316230"/>
          </a:xfrm>
          <a:prstGeom prst="rect">
            <a:avLst/>
          </a:prstGeom>
        </p:spPr>
        <p:txBody>
          <a:bodyPr lIns="0" tIns="0" rIns="0" bIns="0" rtlCol="0" anchor="t">
            <a:spAutoFit/>
          </a:bodyPr>
          <a:lstStyle/>
          <a:p>
            <a:pPr algn="l">
              <a:lnSpc>
                <a:spcPts val="2520"/>
              </a:lnSpc>
            </a:pPr>
            <a:r>
              <a:rPr lang="en-US" sz="1800" spc="270">
                <a:solidFill>
                  <a:srgbClr val="4D4B4B"/>
                </a:solidFill>
                <a:latin typeface="Source Han Sans JP"/>
                <a:ea typeface="Source Han Sans JP"/>
                <a:cs typeface="Source Han Sans JP"/>
                <a:sym typeface="Source Han Sans JP"/>
              </a:rPr>
              <a:t>アプリエンジニア</a:t>
            </a:r>
          </a:p>
        </p:txBody>
      </p:sp>
      <p:sp>
        <p:nvSpPr>
          <p:cNvPr id="20" name="TextBox 20"/>
          <p:cNvSpPr txBox="1"/>
          <p:nvPr/>
        </p:nvSpPr>
        <p:spPr>
          <a:xfrm>
            <a:off x="9380724" y="8022328"/>
            <a:ext cx="5726492" cy="692149"/>
          </a:xfrm>
          <a:prstGeom prst="rect">
            <a:avLst/>
          </a:prstGeom>
        </p:spPr>
        <p:txBody>
          <a:bodyPr lIns="0" tIns="0" rIns="0" bIns="0" rtlCol="0" anchor="t">
            <a:spAutoFit/>
          </a:bodyPr>
          <a:lstStyle/>
          <a:p>
            <a:pPr algn="l">
              <a:lnSpc>
                <a:spcPts val="2800"/>
              </a:lnSpc>
            </a:pPr>
            <a:r>
              <a:rPr lang="en-US" sz="2000" spc="300">
                <a:solidFill>
                  <a:srgbClr val="4D4B4B"/>
                </a:solidFill>
                <a:latin typeface="Source Han Sans JP"/>
                <a:ea typeface="Source Han Sans JP"/>
                <a:cs typeface="Source Han Sans JP"/>
                <a:sym typeface="Source Han Sans JP"/>
              </a:rPr>
              <a:t>最新の採用情報は</a:t>
            </a:r>
          </a:p>
          <a:p>
            <a:pPr algn="l">
              <a:lnSpc>
                <a:spcPts val="2800"/>
              </a:lnSpc>
            </a:pPr>
            <a:r>
              <a:rPr lang="en-US" sz="2000" spc="300">
                <a:solidFill>
                  <a:srgbClr val="4D4B4B"/>
                </a:solidFill>
                <a:latin typeface="Source Han Sans JP"/>
                <a:ea typeface="Source Han Sans JP"/>
                <a:cs typeface="Source Han Sans JP"/>
                <a:sym typeface="Source Han Sans JP"/>
              </a:rPr>
              <a:t>コーポレートサイトをご確認ください</a:t>
            </a:r>
          </a:p>
        </p:txBody>
      </p:sp>
      <p:sp>
        <p:nvSpPr>
          <p:cNvPr id="21" name="TextBox 21"/>
          <p:cNvSpPr txBox="1"/>
          <p:nvPr/>
        </p:nvSpPr>
        <p:spPr>
          <a:xfrm>
            <a:off x="1679661" y="8703945"/>
            <a:ext cx="3349974" cy="316230"/>
          </a:xfrm>
          <a:prstGeom prst="rect">
            <a:avLst/>
          </a:prstGeom>
        </p:spPr>
        <p:txBody>
          <a:bodyPr lIns="0" tIns="0" rIns="0" bIns="0" rtlCol="0" anchor="t">
            <a:spAutoFit/>
          </a:bodyPr>
          <a:lstStyle/>
          <a:p>
            <a:pPr algn="l">
              <a:lnSpc>
                <a:spcPts val="2520"/>
              </a:lnSpc>
            </a:pPr>
            <a:r>
              <a:rPr lang="en-US" sz="1800" spc="270">
                <a:solidFill>
                  <a:srgbClr val="4D4B4B"/>
                </a:solidFill>
                <a:latin typeface="Source Han Sans JP"/>
                <a:ea typeface="Source Han Sans JP"/>
                <a:cs typeface="Source Han Sans JP"/>
                <a:sym typeface="Source Han Sans JP"/>
              </a:rPr>
              <a:t>オープンポジション</a:t>
            </a:r>
          </a:p>
        </p:txBody>
      </p:sp>
      <p:sp>
        <p:nvSpPr>
          <p:cNvPr id="22" name="TextBox 22"/>
          <p:cNvSpPr txBox="1"/>
          <p:nvPr/>
        </p:nvSpPr>
        <p:spPr>
          <a:xfrm>
            <a:off x="15754587" y="8270613"/>
            <a:ext cx="1048009" cy="214629"/>
          </a:xfrm>
          <a:prstGeom prst="rect">
            <a:avLst/>
          </a:prstGeom>
        </p:spPr>
        <p:txBody>
          <a:bodyPr lIns="0" tIns="0" rIns="0" bIns="0" rtlCol="0" anchor="t">
            <a:spAutoFit/>
          </a:bodyPr>
          <a:lstStyle/>
          <a:p>
            <a:pPr algn="ctr">
              <a:lnSpc>
                <a:spcPts val="1820"/>
              </a:lnSpc>
            </a:pPr>
            <a:r>
              <a:rPr lang="en-US" sz="1300" b="1" spc="195">
                <a:solidFill>
                  <a:srgbClr val="4D4B4B"/>
                </a:solidFill>
                <a:latin typeface="Source Han Sans JP Bold"/>
                <a:ea typeface="Source Han Sans JP Bold"/>
                <a:cs typeface="Source Han Sans JP Bold"/>
                <a:sym typeface="Source Han Sans JP Bold"/>
              </a:rPr>
              <a:t>バーコード</a:t>
            </a:r>
          </a:p>
        </p:txBody>
      </p:sp>
      <p:sp>
        <p:nvSpPr>
          <p:cNvPr id="23" name="TextBox 23"/>
          <p:cNvSpPr txBox="1"/>
          <p:nvPr/>
        </p:nvSpPr>
        <p:spPr>
          <a:xfrm>
            <a:off x="1679661" y="515940"/>
            <a:ext cx="9400993" cy="863595"/>
          </a:xfrm>
          <a:prstGeom prst="rect">
            <a:avLst/>
          </a:prstGeom>
        </p:spPr>
        <p:txBody>
          <a:bodyPr lIns="0" tIns="0" rIns="0" bIns="0" rtlCol="0" anchor="t">
            <a:spAutoFit/>
          </a:bodyPr>
          <a:lstStyle/>
          <a:p>
            <a:pPr algn="l">
              <a:lnSpc>
                <a:spcPts val="7000"/>
              </a:lnSpc>
            </a:pPr>
            <a:r>
              <a:rPr lang="en-US" sz="5000" b="1" spc="750">
                <a:solidFill>
                  <a:srgbClr val="4D4B4B"/>
                </a:solidFill>
                <a:latin typeface="Source Han Sans JP Bold"/>
                <a:ea typeface="Source Han Sans JP Bold"/>
                <a:cs typeface="Source Han Sans JP Bold"/>
                <a:sym typeface="Source Han Sans JP Bold"/>
              </a:rPr>
              <a:t>採用情報</a:t>
            </a:r>
          </a:p>
        </p:txBody>
      </p:sp>
      <p:sp>
        <p:nvSpPr>
          <p:cNvPr id="24" name="TextBox 24"/>
          <p:cNvSpPr txBox="1"/>
          <p:nvPr/>
        </p:nvSpPr>
        <p:spPr>
          <a:xfrm>
            <a:off x="1637492" y="7399034"/>
            <a:ext cx="3349974" cy="372745"/>
          </a:xfrm>
          <a:prstGeom prst="rect">
            <a:avLst/>
          </a:prstGeom>
        </p:spPr>
        <p:txBody>
          <a:bodyPr lIns="0" tIns="0" rIns="0" bIns="0" rtlCol="0" anchor="t">
            <a:spAutoFit/>
          </a:bodyPr>
          <a:lstStyle/>
          <a:p>
            <a:pPr algn="l">
              <a:lnSpc>
                <a:spcPts val="3079"/>
              </a:lnSpc>
            </a:pPr>
            <a:r>
              <a:rPr lang="en-US" sz="2199" b="1" spc="329">
                <a:solidFill>
                  <a:srgbClr val="4D4B4B"/>
                </a:solidFill>
                <a:latin typeface="Source Han Sans JP Bold"/>
                <a:ea typeface="Source Han Sans JP Bold"/>
                <a:cs typeface="Source Han Sans JP Bold"/>
                <a:sym typeface="Source Han Sans JP Bold"/>
              </a:rPr>
              <a:t>募集職種例</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77A4C-A8E7-489A-2C50-152F22E3094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B2A1588-4165-1D93-0DC5-4B0AAEDF344D}"/>
              </a:ext>
            </a:extLst>
          </p:cNvPr>
          <p:cNvSpPr/>
          <p:nvPr/>
        </p:nvSpPr>
        <p:spPr>
          <a:xfrm>
            <a:off x="17259300" y="441326"/>
            <a:ext cx="615242" cy="454024"/>
          </a:xfrm>
          <a:custGeom>
            <a:avLst/>
            <a:gdLst/>
            <a:ahLst/>
            <a:cxnLst/>
            <a:rect l="l" t="t" r="r" b="b"/>
            <a:pathLst>
              <a:path w="615242" h="454024">
                <a:moveTo>
                  <a:pt x="0" y="0"/>
                </a:moveTo>
                <a:lnTo>
                  <a:pt x="615242" y="0"/>
                </a:lnTo>
                <a:lnTo>
                  <a:pt x="615242" y="454024"/>
                </a:lnTo>
                <a:lnTo>
                  <a:pt x="0" y="4540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3" name="Freeform 3">
            <a:extLst>
              <a:ext uri="{FF2B5EF4-FFF2-40B4-BE49-F238E27FC236}">
                <a16:creationId xmlns:a16="http://schemas.microsoft.com/office/drawing/2014/main" id="{0CDD7614-FD42-8BBF-62D9-254E7705A180}"/>
              </a:ext>
            </a:extLst>
          </p:cNvPr>
          <p:cNvSpPr/>
          <p:nvPr/>
        </p:nvSpPr>
        <p:spPr>
          <a:xfrm>
            <a:off x="17183100" y="622918"/>
            <a:ext cx="457386" cy="377207"/>
          </a:xfrm>
          <a:custGeom>
            <a:avLst/>
            <a:gdLst/>
            <a:ahLst/>
            <a:cxnLst/>
            <a:rect l="l" t="t" r="r" b="b"/>
            <a:pathLst>
              <a:path w="457386" h="377207">
                <a:moveTo>
                  <a:pt x="0" y="0"/>
                </a:moveTo>
                <a:lnTo>
                  <a:pt x="457386" y="0"/>
                </a:lnTo>
                <a:lnTo>
                  <a:pt x="457386" y="377207"/>
                </a:lnTo>
                <a:lnTo>
                  <a:pt x="0" y="3772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4" name="TextBox 4">
            <a:extLst>
              <a:ext uri="{FF2B5EF4-FFF2-40B4-BE49-F238E27FC236}">
                <a16:creationId xmlns:a16="http://schemas.microsoft.com/office/drawing/2014/main" id="{4D98A4B3-8DC9-CBED-2112-072117BDEC5B}"/>
              </a:ext>
            </a:extLst>
          </p:cNvPr>
          <p:cNvSpPr txBox="1"/>
          <p:nvPr/>
        </p:nvSpPr>
        <p:spPr>
          <a:xfrm>
            <a:off x="7326246" y="4188097"/>
            <a:ext cx="9142593" cy="1007520"/>
          </a:xfrm>
          <a:prstGeom prst="rect">
            <a:avLst/>
          </a:prstGeom>
        </p:spPr>
        <p:txBody>
          <a:bodyPr lIns="0" tIns="0" rIns="0" bIns="0" rtlCol="0" anchor="t">
            <a:spAutoFit/>
          </a:bodyPr>
          <a:lstStyle/>
          <a:p>
            <a:pPr algn="l">
              <a:lnSpc>
                <a:spcPts val="8399"/>
              </a:lnSpc>
            </a:pPr>
            <a:r>
              <a:rPr lang="ja-JP" altLang="en-US" sz="5999" b="1" spc="899" dirty="0">
                <a:solidFill>
                  <a:srgbClr val="4D4B4B"/>
                </a:solidFill>
                <a:latin typeface="Source Han Sans JP Bold"/>
                <a:ea typeface="Source Han Sans JP Bold"/>
                <a:cs typeface="Source Han Sans JP Bold"/>
                <a:sym typeface="Source Han Sans JP Bold"/>
              </a:rPr>
              <a:t>データの分析</a:t>
            </a:r>
            <a:endParaRPr lang="en-US" sz="5999" b="1" spc="899" dirty="0">
              <a:solidFill>
                <a:srgbClr val="4D4B4B"/>
              </a:solidFill>
              <a:latin typeface="Source Han Sans JP Bold"/>
              <a:ea typeface="Source Han Sans JP Bold"/>
              <a:cs typeface="Source Han Sans JP Bold"/>
              <a:sym typeface="Source Han Sans JP Bold"/>
            </a:endParaRPr>
          </a:p>
        </p:txBody>
      </p:sp>
      <p:sp>
        <p:nvSpPr>
          <p:cNvPr id="5" name="TextBox 5">
            <a:extLst>
              <a:ext uri="{FF2B5EF4-FFF2-40B4-BE49-F238E27FC236}">
                <a16:creationId xmlns:a16="http://schemas.microsoft.com/office/drawing/2014/main" id="{5335438E-DE39-75C1-F814-5B643EAC89EB}"/>
              </a:ext>
            </a:extLst>
          </p:cNvPr>
          <p:cNvSpPr txBox="1"/>
          <p:nvPr/>
        </p:nvSpPr>
        <p:spPr>
          <a:xfrm>
            <a:off x="1106758" y="3405982"/>
            <a:ext cx="5283701" cy="2571750"/>
          </a:xfrm>
          <a:prstGeom prst="rect">
            <a:avLst/>
          </a:prstGeom>
        </p:spPr>
        <p:txBody>
          <a:bodyPr lIns="0" tIns="0" rIns="0" bIns="0" rtlCol="0" anchor="t">
            <a:spAutoFit/>
          </a:bodyPr>
          <a:lstStyle/>
          <a:p>
            <a:pPr algn="ctr">
              <a:lnSpc>
                <a:spcPts val="21000"/>
              </a:lnSpc>
            </a:pPr>
            <a:r>
              <a:rPr lang="en-US" sz="15000" b="1" dirty="0">
                <a:solidFill>
                  <a:srgbClr val="3C3333"/>
                </a:solidFill>
                <a:latin typeface="Source Han Sans JP Heavy"/>
                <a:ea typeface="Source Han Sans JP Heavy"/>
                <a:cs typeface="Source Han Sans JP Heavy"/>
                <a:sym typeface="Source Han Sans JP Heavy"/>
              </a:rPr>
              <a:t>09</a:t>
            </a:r>
          </a:p>
        </p:txBody>
      </p:sp>
      <p:sp>
        <p:nvSpPr>
          <p:cNvPr id="7" name="AutoShape 7">
            <a:extLst>
              <a:ext uri="{FF2B5EF4-FFF2-40B4-BE49-F238E27FC236}">
                <a16:creationId xmlns:a16="http://schemas.microsoft.com/office/drawing/2014/main" id="{DC14DA94-3B38-E791-D5D2-A80FF4DDF46D}"/>
              </a:ext>
            </a:extLst>
          </p:cNvPr>
          <p:cNvSpPr/>
          <p:nvPr/>
        </p:nvSpPr>
        <p:spPr>
          <a:xfrm flipV="1">
            <a:off x="6390458" y="3652837"/>
            <a:ext cx="0" cy="2981325"/>
          </a:xfrm>
          <a:prstGeom prst="line">
            <a:avLst/>
          </a:prstGeom>
          <a:ln w="19050" cap="flat">
            <a:solidFill>
              <a:srgbClr val="3C3333"/>
            </a:solidFill>
            <a:prstDash val="solid"/>
            <a:headEnd type="none" w="sm" len="sm"/>
            <a:tailEnd type="none" w="sm" len="sm"/>
          </a:ln>
        </p:spPr>
        <p:txBody>
          <a:bodyPr/>
          <a:lstStyle/>
          <a:p>
            <a:endParaRPr lang="ja-JP" altLang="en-US"/>
          </a:p>
        </p:txBody>
      </p:sp>
    </p:spTree>
    <p:extLst>
      <p:ext uri="{BB962C8B-B14F-4D97-AF65-F5344CB8AC3E}">
        <p14:creationId xmlns:p14="http://schemas.microsoft.com/office/powerpoint/2010/main" val="4056966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DEB51-61A1-BA79-D644-CB3CEC7EBE8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31CAA16D-6878-9352-75A4-A9D9AF13AE97}"/>
              </a:ext>
            </a:extLst>
          </p:cNvPr>
          <p:cNvSpPr/>
          <p:nvPr/>
        </p:nvSpPr>
        <p:spPr>
          <a:xfrm>
            <a:off x="17183100" y="622918"/>
            <a:ext cx="457386" cy="377207"/>
          </a:xfrm>
          <a:custGeom>
            <a:avLst/>
            <a:gdLst/>
            <a:ahLst/>
            <a:cxnLst/>
            <a:rect l="l" t="t" r="r" b="b"/>
            <a:pathLst>
              <a:path w="457386" h="377207">
                <a:moveTo>
                  <a:pt x="0" y="0"/>
                </a:moveTo>
                <a:lnTo>
                  <a:pt x="457386" y="0"/>
                </a:lnTo>
                <a:lnTo>
                  <a:pt x="457386" y="377207"/>
                </a:lnTo>
                <a:lnTo>
                  <a:pt x="0" y="3772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4" name="TextBox 4">
            <a:extLst>
              <a:ext uri="{FF2B5EF4-FFF2-40B4-BE49-F238E27FC236}">
                <a16:creationId xmlns:a16="http://schemas.microsoft.com/office/drawing/2014/main" id="{31F60D74-9E8E-047A-EE1E-8B4E09DDF5AE}"/>
              </a:ext>
            </a:extLst>
          </p:cNvPr>
          <p:cNvSpPr txBox="1"/>
          <p:nvPr/>
        </p:nvSpPr>
        <p:spPr>
          <a:xfrm>
            <a:off x="7326246" y="4188097"/>
            <a:ext cx="9142593" cy="1007520"/>
          </a:xfrm>
          <a:prstGeom prst="rect">
            <a:avLst/>
          </a:prstGeom>
        </p:spPr>
        <p:txBody>
          <a:bodyPr lIns="0" tIns="0" rIns="0" bIns="0" rtlCol="0" anchor="t">
            <a:spAutoFit/>
          </a:bodyPr>
          <a:lstStyle/>
          <a:p>
            <a:pPr algn="l">
              <a:lnSpc>
                <a:spcPts val="8399"/>
              </a:lnSpc>
            </a:pPr>
            <a:r>
              <a:rPr lang="ja-JP" altLang="en-US" sz="5999" b="1" spc="899" dirty="0">
                <a:solidFill>
                  <a:srgbClr val="4D4B4B"/>
                </a:solidFill>
                <a:latin typeface="Source Han Sans JP Bold"/>
                <a:ea typeface="Source Han Sans JP Bold"/>
                <a:cs typeface="Source Han Sans JP Bold"/>
                <a:sym typeface="Source Han Sans JP Bold"/>
              </a:rPr>
              <a:t>モデル評価の解釈</a:t>
            </a:r>
            <a:endParaRPr lang="en-US" sz="5999" b="1" spc="899" dirty="0">
              <a:solidFill>
                <a:srgbClr val="4D4B4B"/>
              </a:solidFill>
              <a:latin typeface="Source Han Sans JP Bold"/>
              <a:ea typeface="Source Han Sans JP Bold"/>
              <a:cs typeface="Source Han Sans JP Bold"/>
              <a:sym typeface="Source Han Sans JP Bold"/>
            </a:endParaRPr>
          </a:p>
        </p:txBody>
      </p:sp>
      <p:sp>
        <p:nvSpPr>
          <p:cNvPr id="5" name="TextBox 5">
            <a:extLst>
              <a:ext uri="{FF2B5EF4-FFF2-40B4-BE49-F238E27FC236}">
                <a16:creationId xmlns:a16="http://schemas.microsoft.com/office/drawing/2014/main" id="{72A29F9B-604C-5E3E-76D7-5B649764F71C}"/>
              </a:ext>
            </a:extLst>
          </p:cNvPr>
          <p:cNvSpPr txBox="1"/>
          <p:nvPr/>
        </p:nvSpPr>
        <p:spPr>
          <a:xfrm>
            <a:off x="1106758" y="3405982"/>
            <a:ext cx="5283701" cy="2571750"/>
          </a:xfrm>
          <a:prstGeom prst="rect">
            <a:avLst/>
          </a:prstGeom>
        </p:spPr>
        <p:txBody>
          <a:bodyPr lIns="0" tIns="0" rIns="0" bIns="0" rtlCol="0" anchor="t">
            <a:spAutoFit/>
          </a:bodyPr>
          <a:lstStyle/>
          <a:p>
            <a:pPr algn="ctr">
              <a:lnSpc>
                <a:spcPts val="21000"/>
              </a:lnSpc>
            </a:pPr>
            <a:r>
              <a:rPr lang="en-US" sz="15000" b="1" dirty="0">
                <a:solidFill>
                  <a:srgbClr val="3C3333"/>
                </a:solidFill>
                <a:latin typeface="Source Han Sans JP Heavy"/>
                <a:ea typeface="Source Han Sans JP Heavy"/>
                <a:cs typeface="Source Han Sans JP Heavy"/>
                <a:sym typeface="Source Han Sans JP Heavy"/>
              </a:rPr>
              <a:t>10</a:t>
            </a:r>
          </a:p>
        </p:txBody>
      </p:sp>
      <p:sp>
        <p:nvSpPr>
          <p:cNvPr id="7" name="AutoShape 7">
            <a:extLst>
              <a:ext uri="{FF2B5EF4-FFF2-40B4-BE49-F238E27FC236}">
                <a16:creationId xmlns:a16="http://schemas.microsoft.com/office/drawing/2014/main" id="{AC61A550-A413-A114-7E1F-6D97F8120FF3}"/>
              </a:ext>
            </a:extLst>
          </p:cNvPr>
          <p:cNvSpPr/>
          <p:nvPr/>
        </p:nvSpPr>
        <p:spPr>
          <a:xfrm flipV="1">
            <a:off x="6390458" y="3652837"/>
            <a:ext cx="0" cy="2981325"/>
          </a:xfrm>
          <a:prstGeom prst="line">
            <a:avLst/>
          </a:prstGeom>
          <a:ln w="19050" cap="flat">
            <a:solidFill>
              <a:srgbClr val="3C3333"/>
            </a:solidFill>
            <a:prstDash val="solid"/>
            <a:headEnd type="none" w="sm" len="sm"/>
            <a:tailEnd type="none" w="sm" len="sm"/>
          </a:ln>
        </p:spPr>
        <p:txBody>
          <a:bodyPr/>
          <a:lstStyle/>
          <a:p>
            <a:endParaRPr lang="ja-JP" altLang="en-US"/>
          </a:p>
        </p:txBody>
      </p:sp>
    </p:spTree>
    <p:extLst>
      <p:ext uri="{BB962C8B-B14F-4D97-AF65-F5344CB8AC3E}">
        <p14:creationId xmlns:p14="http://schemas.microsoft.com/office/powerpoint/2010/main" val="2702091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7E8B3-371B-DFEB-738F-C0C69B28F51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D08F4FB-168E-01DE-BF0E-D7A18C1C7511}"/>
              </a:ext>
            </a:extLst>
          </p:cNvPr>
          <p:cNvSpPr/>
          <p:nvPr/>
        </p:nvSpPr>
        <p:spPr>
          <a:xfrm>
            <a:off x="17259300" y="441326"/>
            <a:ext cx="615242" cy="454024"/>
          </a:xfrm>
          <a:custGeom>
            <a:avLst/>
            <a:gdLst/>
            <a:ahLst/>
            <a:cxnLst/>
            <a:rect l="l" t="t" r="r" b="b"/>
            <a:pathLst>
              <a:path w="615242" h="454024">
                <a:moveTo>
                  <a:pt x="0" y="0"/>
                </a:moveTo>
                <a:lnTo>
                  <a:pt x="615242" y="0"/>
                </a:lnTo>
                <a:lnTo>
                  <a:pt x="615242" y="454024"/>
                </a:lnTo>
                <a:lnTo>
                  <a:pt x="0" y="4540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3" name="Freeform 3">
            <a:extLst>
              <a:ext uri="{FF2B5EF4-FFF2-40B4-BE49-F238E27FC236}">
                <a16:creationId xmlns:a16="http://schemas.microsoft.com/office/drawing/2014/main" id="{F96C8BEB-4543-D307-B649-56A88E520436}"/>
              </a:ext>
            </a:extLst>
          </p:cNvPr>
          <p:cNvSpPr/>
          <p:nvPr/>
        </p:nvSpPr>
        <p:spPr>
          <a:xfrm>
            <a:off x="17183100" y="622918"/>
            <a:ext cx="457386" cy="377207"/>
          </a:xfrm>
          <a:custGeom>
            <a:avLst/>
            <a:gdLst/>
            <a:ahLst/>
            <a:cxnLst/>
            <a:rect l="l" t="t" r="r" b="b"/>
            <a:pathLst>
              <a:path w="457386" h="377207">
                <a:moveTo>
                  <a:pt x="0" y="0"/>
                </a:moveTo>
                <a:lnTo>
                  <a:pt x="457386" y="0"/>
                </a:lnTo>
                <a:lnTo>
                  <a:pt x="457386" y="377207"/>
                </a:lnTo>
                <a:lnTo>
                  <a:pt x="0" y="3772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4" name="TextBox 4">
            <a:extLst>
              <a:ext uri="{FF2B5EF4-FFF2-40B4-BE49-F238E27FC236}">
                <a16:creationId xmlns:a16="http://schemas.microsoft.com/office/drawing/2014/main" id="{E4F780D0-5060-4C9C-CB19-B512A8868B27}"/>
              </a:ext>
            </a:extLst>
          </p:cNvPr>
          <p:cNvSpPr txBox="1"/>
          <p:nvPr/>
        </p:nvSpPr>
        <p:spPr>
          <a:xfrm>
            <a:off x="7326246" y="4212180"/>
            <a:ext cx="9142593" cy="1007520"/>
          </a:xfrm>
          <a:prstGeom prst="rect">
            <a:avLst/>
          </a:prstGeom>
        </p:spPr>
        <p:txBody>
          <a:bodyPr lIns="0" tIns="0" rIns="0" bIns="0" rtlCol="0" anchor="t">
            <a:spAutoFit/>
          </a:bodyPr>
          <a:lstStyle/>
          <a:p>
            <a:pPr algn="l">
              <a:lnSpc>
                <a:spcPts val="8399"/>
              </a:lnSpc>
            </a:pPr>
            <a:r>
              <a:rPr lang="ja-JP" altLang="en-US" sz="5999" b="1" spc="899" dirty="0">
                <a:solidFill>
                  <a:srgbClr val="4D4B4B"/>
                </a:solidFill>
                <a:latin typeface="Source Han Sans JP Bold"/>
                <a:ea typeface="Source Han Sans JP Bold"/>
                <a:cs typeface="Source Han Sans JP Bold"/>
                <a:sym typeface="Source Han Sans JP Bold"/>
              </a:rPr>
              <a:t>分析結果の考察と提案</a:t>
            </a:r>
            <a:endParaRPr lang="en-US" sz="5999" b="1" spc="899" dirty="0">
              <a:solidFill>
                <a:srgbClr val="4D4B4B"/>
              </a:solidFill>
              <a:latin typeface="Source Han Sans JP Bold"/>
              <a:ea typeface="Source Han Sans JP Bold"/>
              <a:cs typeface="Source Han Sans JP Bold"/>
              <a:sym typeface="Source Han Sans JP Bold"/>
            </a:endParaRPr>
          </a:p>
        </p:txBody>
      </p:sp>
      <p:sp>
        <p:nvSpPr>
          <p:cNvPr id="5" name="TextBox 5">
            <a:extLst>
              <a:ext uri="{FF2B5EF4-FFF2-40B4-BE49-F238E27FC236}">
                <a16:creationId xmlns:a16="http://schemas.microsoft.com/office/drawing/2014/main" id="{1B6B51C0-4111-A41F-4EEC-7FA5226F89ED}"/>
              </a:ext>
            </a:extLst>
          </p:cNvPr>
          <p:cNvSpPr txBox="1"/>
          <p:nvPr/>
        </p:nvSpPr>
        <p:spPr>
          <a:xfrm>
            <a:off x="1106758" y="3405982"/>
            <a:ext cx="5283701" cy="2571750"/>
          </a:xfrm>
          <a:prstGeom prst="rect">
            <a:avLst/>
          </a:prstGeom>
        </p:spPr>
        <p:txBody>
          <a:bodyPr lIns="0" tIns="0" rIns="0" bIns="0" rtlCol="0" anchor="t">
            <a:spAutoFit/>
          </a:bodyPr>
          <a:lstStyle/>
          <a:p>
            <a:pPr algn="ctr">
              <a:lnSpc>
                <a:spcPts val="21000"/>
              </a:lnSpc>
            </a:pPr>
            <a:r>
              <a:rPr lang="en-US" sz="15000" b="1" dirty="0">
                <a:solidFill>
                  <a:srgbClr val="3C3333"/>
                </a:solidFill>
                <a:latin typeface="Source Han Sans JP Heavy"/>
                <a:ea typeface="Source Han Sans JP Heavy"/>
                <a:cs typeface="Source Han Sans JP Heavy"/>
                <a:sym typeface="Source Han Sans JP Heavy"/>
              </a:rPr>
              <a:t>11</a:t>
            </a:r>
          </a:p>
        </p:txBody>
      </p:sp>
      <p:sp>
        <p:nvSpPr>
          <p:cNvPr id="7" name="AutoShape 7">
            <a:extLst>
              <a:ext uri="{FF2B5EF4-FFF2-40B4-BE49-F238E27FC236}">
                <a16:creationId xmlns:a16="http://schemas.microsoft.com/office/drawing/2014/main" id="{09F380C5-A0F3-4904-1F67-8A0E198E700D}"/>
              </a:ext>
            </a:extLst>
          </p:cNvPr>
          <p:cNvSpPr/>
          <p:nvPr/>
        </p:nvSpPr>
        <p:spPr>
          <a:xfrm flipV="1">
            <a:off x="6390458" y="3652837"/>
            <a:ext cx="0" cy="2981325"/>
          </a:xfrm>
          <a:prstGeom prst="line">
            <a:avLst/>
          </a:prstGeom>
          <a:ln w="19050" cap="flat">
            <a:solidFill>
              <a:srgbClr val="3C3333"/>
            </a:solidFill>
            <a:prstDash val="solid"/>
            <a:headEnd type="none" w="sm" len="sm"/>
            <a:tailEnd type="none" w="sm" len="sm"/>
          </a:ln>
        </p:spPr>
        <p:txBody>
          <a:bodyPr/>
          <a:lstStyle/>
          <a:p>
            <a:endParaRPr lang="ja-JP" altLang="en-US"/>
          </a:p>
        </p:txBody>
      </p:sp>
    </p:spTree>
    <p:extLst>
      <p:ext uri="{BB962C8B-B14F-4D97-AF65-F5344CB8AC3E}">
        <p14:creationId xmlns:p14="http://schemas.microsoft.com/office/powerpoint/2010/main" val="1932408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719A3-43A0-2E57-DBCB-DCDE015FC1A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FEF3C55-D433-4214-E68B-EE48167F9EC4}"/>
              </a:ext>
            </a:extLst>
          </p:cNvPr>
          <p:cNvSpPr/>
          <p:nvPr/>
        </p:nvSpPr>
        <p:spPr>
          <a:xfrm>
            <a:off x="17259300" y="441326"/>
            <a:ext cx="615242" cy="454024"/>
          </a:xfrm>
          <a:custGeom>
            <a:avLst/>
            <a:gdLst/>
            <a:ahLst/>
            <a:cxnLst/>
            <a:rect l="l" t="t" r="r" b="b"/>
            <a:pathLst>
              <a:path w="615242" h="454024">
                <a:moveTo>
                  <a:pt x="0" y="0"/>
                </a:moveTo>
                <a:lnTo>
                  <a:pt x="615242" y="0"/>
                </a:lnTo>
                <a:lnTo>
                  <a:pt x="615242" y="454024"/>
                </a:lnTo>
                <a:lnTo>
                  <a:pt x="0" y="4540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3" name="Freeform 3">
            <a:extLst>
              <a:ext uri="{FF2B5EF4-FFF2-40B4-BE49-F238E27FC236}">
                <a16:creationId xmlns:a16="http://schemas.microsoft.com/office/drawing/2014/main" id="{D088AE1E-2D7F-5825-1E47-EE37B49EFA89}"/>
              </a:ext>
            </a:extLst>
          </p:cNvPr>
          <p:cNvSpPr/>
          <p:nvPr/>
        </p:nvSpPr>
        <p:spPr>
          <a:xfrm>
            <a:off x="17183100" y="622918"/>
            <a:ext cx="457386" cy="377207"/>
          </a:xfrm>
          <a:custGeom>
            <a:avLst/>
            <a:gdLst/>
            <a:ahLst/>
            <a:cxnLst/>
            <a:rect l="l" t="t" r="r" b="b"/>
            <a:pathLst>
              <a:path w="457386" h="377207">
                <a:moveTo>
                  <a:pt x="0" y="0"/>
                </a:moveTo>
                <a:lnTo>
                  <a:pt x="457386" y="0"/>
                </a:lnTo>
                <a:lnTo>
                  <a:pt x="457386" y="377207"/>
                </a:lnTo>
                <a:lnTo>
                  <a:pt x="0" y="3772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4" name="TextBox 4">
            <a:extLst>
              <a:ext uri="{FF2B5EF4-FFF2-40B4-BE49-F238E27FC236}">
                <a16:creationId xmlns:a16="http://schemas.microsoft.com/office/drawing/2014/main" id="{743576B2-796A-7972-D761-CAAD01DB5111}"/>
              </a:ext>
            </a:extLst>
          </p:cNvPr>
          <p:cNvSpPr txBox="1"/>
          <p:nvPr/>
        </p:nvSpPr>
        <p:spPr>
          <a:xfrm>
            <a:off x="6881078" y="4457700"/>
            <a:ext cx="11418954" cy="1007520"/>
          </a:xfrm>
          <a:prstGeom prst="rect">
            <a:avLst/>
          </a:prstGeom>
        </p:spPr>
        <p:txBody>
          <a:bodyPr wrap="square" lIns="0" tIns="0" rIns="0" bIns="0" rtlCol="0" anchor="t">
            <a:spAutoFit/>
          </a:bodyPr>
          <a:lstStyle/>
          <a:p>
            <a:pPr algn="l">
              <a:lnSpc>
                <a:spcPts val="8399"/>
              </a:lnSpc>
            </a:pPr>
            <a:r>
              <a:rPr lang="ja-JP" altLang="en-US" sz="5999" b="1" spc="899" dirty="0">
                <a:solidFill>
                  <a:srgbClr val="4D4B4B"/>
                </a:solidFill>
                <a:latin typeface="Source Han Sans JP Bold"/>
                <a:ea typeface="Source Han Sans JP Bold"/>
                <a:cs typeface="Source Han Sans JP Bold"/>
                <a:sym typeface="Source Han Sans JP Bold"/>
              </a:rPr>
              <a:t>予測モデルのデモ操作</a:t>
            </a:r>
            <a:endParaRPr lang="en-US" sz="5999" b="1" spc="899" dirty="0">
              <a:solidFill>
                <a:srgbClr val="4D4B4B"/>
              </a:solidFill>
              <a:latin typeface="Source Han Sans JP Bold"/>
              <a:ea typeface="Source Han Sans JP Bold"/>
              <a:cs typeface="Source Han Sans JP Bold"/>
              <a:sym typeface="Source Han Sans JP Bold"/>
            </a:endParaRPr>
          </a:p>
        </p:txBody>
      </p:sp>
      <p:sp>
        <p:nvSpPr>
          <p:cNvPr id="5" name="TextBox 5">
            <a:extLst>
              <a:ext uri="{FF2B5EF4-FFF2-40B4-BE49-F238E27FC236}">
                <a16:creationId xmlns:a16="http://schemas.microsoft.com/office/drawing/2014/main" id="{E3AC5C1F-81AD-29AF-AEF4-482811C1A866}"/>
              </a:ext>
            </a:extLst>
          </p:cNvPr>
          <p:cNvSpPr txBox="1"/>
          <p:nvPr/>
        </p:nvSpPr>
        <p:spPr>
          <a:xfrm>
            <a:off x="1106758" y="3405982"/>
            <a:ext cx="5283701" cy="2571750"/>
          </a:xfrm>
          <a:prstGeom prst="rect">
            <a:avLst/>
          </a:prstGeom>
        </p:spPr>
        <p:txBody>
          <a:bodyPr lIns="0" tIns="0" rIns="0" bIns="0" rtlCol="0" anchor="t">
            <a:spAutoFit/>
          </a:bodyPr>
          <a:lstStyle/>
          <a:p>
            <a:pPr algn="ctr">
              <a:lnSpc>
                <a:spcPts val="21000"/>
              </a:lnSpc>
            </a:pPr>
            <a:r>
              <a:rPr lang="en-US" sz="15000" b="1" dirty="0">
                <a:solidFill>
                  <a:srgbClr val="3C3333"/>
                </a:solidFill>
                <a:latin typeface="Source Han Sans JP Heavy"/>
                <a:ea typeface="Source Han Sans JP Heavy"/>
                <a:cs typeface="Source Han Sans JP Heavy"/>
                <a:sym typeface="Source Han Sans JP Heavy"/>
              </a:rPr>
              <a:t>12</a:t>
            </a:r>
          </a:p>
        </p:txBody>
      </p:sp>
      <p:sp>
        <p:nvSpPr>
          <p:cNvPr id="7" name="AutoShape 7">
            <a:extLst>
              <a:ext uri="{FF2B5EF4-FFF2-40B4-BE49-F238E27FC236}">
                <a16:creationId xmlns:a16="http://schemas.microsoft.com/office/drawing/2014/main" id="{14A7CBE2-70BB-8BEE-2877-7AD7174B7A6B}"/>
              </a:ext>
            </a:extLst>
          </p:cNvPr>
          <p:cNvSpPr/>
          <p:nvPr/>
        </p:nvSpPr>
        <p:spPr>
          <a:xfrm flipV="1">
            <a:off x="6390458" y="3652837"/>
            <a:ext cx="0" cy="2981325"/>
          </a:xfrm>
          <a:prstGeom prst="line">
            <a:avLst/>
          </a:prstGeom>
          <a:ln w="19050" cap="flat">
            <a:solidFill>
              <a:srgbClr val="3C3333"/>
            </a:solidFill>
            <a:prstDash val="solid"/>
            <a:headEnd type="none" w="sm" len="sm"/>
            <a:tailEnd type="none" w="sm" len="sm"/>
          </a:ln>
        </p:spPr>
        <p:txBody>
          <a:bodyPr/>
          <a:lstStyle/>
          <a:p>
            <a:endParaRPr lang="ja-JP" altLang="en-US"/>
          </a:p>
        </p:txBody>
      </p:sp>
    </p:spTree>
    <p:extLst>
      <p:ext uri="{BB962C8B-B14F-4D97-AF65-F5344CB8AC3E}">
        <p14:creationId xmlns:p14="http://schemas.microsoft.com/office/powerpoint/2010/main" val="2988985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C927A-6862-785C-3F67-F7539608534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A2ECC28-9CA0-D298-B49D-D91FC3B409E7}"/>
              </a:ext>
            </a:extLst>
          </p:cNvPr>
          <p:cNvSpPr/>
          <p:nvPr/>
        </p:nvSpPr>
        <p:spPr>
          <a:xfrm>
            <a:off x="17259300" y="441326"/>
            <a:ext cx="615242" cy="454024"/>
          </a:xfrm>
          <a:custGeom>
            <a:avLst/>
            <a:gdLst/>
            <a:ahLst/>
            <a:cxnLst/>
            <a:rect l="l" t="t" r="r" b="b"/>
            <a:pathLst>
              <a:path w="615242" h="454024">
                <a:moveTo>
                  <a:pt x="0" y="0"/>
                </a:moveTo>
                <a:lnTo>
                  <a:pt x="615242" y="0"/>
                </a:lnTo>
                <a:lnTo>
                  <a:pt x="615242" y="454024"/>
                </a:lnTo>
                <a:lnTo>
                  <a:pt x="0" y="4540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3" name="Freeform 3">
            <a:extLst>
              <a:ext uri="{FF2B5EF4-FFF2-40B4-BE49-F238E27FC236}">
                <a16:creationId xmlns:a16="http://schemas.microsoft.com/office/drawing/2014/main" id="{AD0C0CF7-EB3E-E295-B8D8-6734B1F65992}"/>
              </a:ext>
            </a:extLst>
          </p:cNvPr>
          <p:cNvSpPr/>
          <p:nvPr/>
        </p:nvSpPr>
        <p:spPr>
          <a:xfrm>
            <a:off x="17183100" y="622918"/>
            <a:ext cx="457386" cy="377207"/>
          </a:xfrm>
          <a:custGeom>
            <a:avLst/>
            <a:gdLst/>
            <a:ahLst/>
            <a:cxnLst/>
            <a:rect l="l" t="t" r="r" b="b"/>
            <a:pathLst>
              <a:path w="457386" h="377207">
                <a:moveTo>
                  <a:pt x="0" y="0"/>
                </a:moveTo>
                <a:lnTo>
                  <a:pt x="457386" y="0"/>
                </a:lnTo>
                <a:lnTo>
                  <a:pt x="457386" y="377207"/>
                </a:lnTo>
                <a:lnTo>
                  <a:pt x="0" y="3772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4" name="TextBox 4">
            <a:extLst>
              <a:ext uri="{FF2B5EF4-FFF2-40B4-BE49-F238E27FC236}">
                <a16:creationId xmlns:a16="http://schemas.microsoft.com/office/drawing/2014/main" id="{2E570C8F-4069-3835-3D9A-51CA8FFDC45D}"/>
              </a:ext>
            </a:extLst>
          </p:cNvPr>
          <p:cNvSpPr txBox="1"/>
          <p:nvPr/>
        </p:nvSpPr>
        <p:spPr>
          <a:xfrm>
            <a:off x="7051539" y="4101130"/>
            <a:ext cx="10818992" cy="2084738"/>
          </a:xfrm>
          <a:prstGeom prst="rect">
            <a:avLst/>
          </a:prstGeom>
        </p:spPr>
        <p:txBody>
          <a:bodyPr wrap="square" lIns="0" tIns="0" rIns="0" bIns="0" rtlCol="0" anchor="t">
            <a:spAutoFit/>
          </a:bodyPr>
          <a:lstStyle/>
          <a:p>
            <a:pPr algn="l">
              <a:lnSpc>
                <a:spcPts val="8399"/>
              </a:lnSpc>
            </a:pPr>
            <a:r>
              <a:rPr lang="ja-JP" altLang="en-US" sz="5999" b="1" spc="899" dirty="0">
                <a:solidFill>
                  <a:srgbClr val="4D4B4B"/>
                </a:solidFill>
                <a:latin typeface="Source Han Sans JP Bold"/>
                <a:ea typeface="Source Han Sans JP Bold"/>
                <a:cs typeface="Source Han Sans JP Bold"/>
                <a:sym typeface="Source Han Sans JP Bold"/>
              </a:rPr>
              <a:t>今後の展望・追加データの活用</a:t>
            </a:r>
            <a:endParaRPr lang="en-US" sz="5999" b="1" spc="899" dirty="0">
              <a:solidFill>
                <a:srgbClr val="4D4B4B"/>
              </a:solidFill>
              <a:latin typeface="Source Han Sans JP Bold"/>
              <a:ea typeface="Source Han Sans JP Bold"/>
              <a:cs typeface="Source Han Sans JP Bold"/>
              <a:sym typeface="Source Han Sans JP Bold"/>
            </a:endParaRPr>
          </a:p>
        </p:txBody>
      </p:sp>
      <p:sp>
        <p:nvSpPr>
          <p:cNvPr id="5" name="TextBox 5">
            <a:extLst>
              <a:ext uri="{FF2B5EF4-FFF2-40B4-BE49-F238E27FC236}">
                <a16:creationId xmlns:a16="http://schemas.microsoft.com/office/drawing/2014/main" id="{8F74BF5B-5373-0ED0-FC8B-CDCBEA9094BD}"/>
              </a:ext>
            </a:extLst>
          </p:cNvPr>
          <p:cNvSpPr txBox="1"/>
          <p:nvPr/>
        </p:nvSpPr>
        <p:spPr>
          <a:xfrm>
            <a:off x="1106758" y="3405982"/>
            <a:ext cx="5283701" cy="2571750"/>
          </a:xfrm>
          <a:prstGeom prst="rect">
            <a:avLst/>
          </a:prstGeom>
        </p:spPr>
        <p:txBody>
          <a:bodyPr lIns="0" tIns="0" rIns="0" bIns="0" rtlCol="0" anchor="t">
            <a:spAutoFit/>
          </a:bodyPr>
          <a:lstStyle/>
          <a:p>
            <a:pPr algn="ctr">
              <a:lnSpc>
                <a:spcPts val="21000"/>
              </a:lnSpc>
            </a:pPr>
            <a:r>
              <a:rPr lang="en-US" sz="15000" b="1" dirty="0">
                <a:solidFill>
                  <a:srgbClr val="3C3333"/>
                </a:solidFill>
                <a:latin typeface="Source Han Sans JP Heavy"/>
                <a:ea typeface="Source Han Sans JP Heavy"/>
                <a:cs typeface="Source Han Sans JP Heavy"/>
                <a:sym typeface="Source Han Sans JP Heavy"/>
              </a:rPr>
              <a:t>13</a:t>
            </a:r>
          </a:p>
        </p:txBody>
      </p:sp>
      <p:sp>
        <p:nvSpPr>
          <p:cNvPr id="7" name="AutoShape 7">
            <a:extLst>
              <a:ext uri="{FF2B5EF4-FFF2-40B4-BE49-F238E27FC236}">
                <a16:creationId xmlns:a16="http://schemas.microsoft.com/office/drawing/2014/main" id="{8EE82ECD-9EA3-6BCE-B678-8FBEFB9C7C64}"/>
              </a:ext>
            </a:extLst>
          </p:cNvPr>
          <p:cNvSpPr/>
          <p:nvPr/>
        </p:nvSpPr>
        <p:spPr>
          <a:xfrm flipV="1">
            <a:off x="6390458" y="3652837"/>
            <a:ext cx="0" cy="2981325"/>
          </a:xfrm>
          <a:prstGeom prst="line">
            <a:avLst/>
          </a:prstGeom>
          <a:ln w="19050" cap="flat">
            <a:solidFill>
              <a:srgbClr val="3C3333"/>
            </a:solidFill>
            <a:prstDash val="solid"/>
            <a:headEnd type="none" w="sm" len="sm"/>
            <a:tailEnd type="none" w="sm" len="sm"/>
          </a:ln>
        </p:spPr>
        <p:txBody>
          <a:bodyPr/>
          <a:lstStyle/>
          <a:p>
            <a:endParaRPr lang="ja-JP" altLang="en-US"/>
          </a:p>
        </p:txBody>
      </p:sp>
    </p:spTree>
    <p:extLst>
      <p:ext uri="{BB962C8B-B14F-4D97-AF65-F5344CB8AC3E}">
        <p14:creationId xmlns:p14="http://schemas.microsoft.com/office/powerpoint/2010/main" val="2956098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410CD-25BE-444A-6C6E-6FA099EF68F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CDFE5AC-7A94-E8DC-E830-A25D59294852}"/>
              </a:ext>
            </a:extLst>
          </p:cNvPr>
          <p:cNvSpPr/>
          <p:nvPr/>
        </p:nvSpPr>
        <p:spPr>
          <a:xfrm>
            <a:off x="17259300" y="441326"/>
            <a:ext cx="615242" cy="454024"/>
          </a:xfrm>
          <a:custGeom>
            <a:avLst/>
            <a:gdLst/>
            <a:ahLst/>
            <a:cxnLst/>
            <a:rect l="l" t="t" r="r" b="b"/>
            <a:pathLst>
              <a:path w="615242" h="454024">
                <a:moveTo>
                  <a:pt x="0" y="0"/>
                </a:moveTo>
                <a:lnTo>
                  <a:pt x="615242" y="0"/>
                </a:lnTo>
                <a:lnTo>
                  <a:pt x="615242" y="454024"/>
                </a:lnTo>
                <a:lnTo>
                  <a:pt x="0" y="4540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4" name="TextBox 4">
            <a:extLst>
              <a:ext uri="{FF2B5EF4-FFF2-40B4-BE49-F238E27FC236}">
                <a16:creationId xmlns:a16="http://schemas.microsoft.com/office/drawing/2014/main" id="{4F51F570-F6DF-612C-48D2-9072595F113D}"/>
              </a:ext>
            </a:extLst>
          </p:cNvPr>
          <p:cNvSpPr txBox="1"/>
          <p:nvPr/>
        </p:nvSpPr>
        <p:spPr>
          <a:xfrm>
            <a:off x="7772400" y="4160603"/>
            <a:ext cx="9142593" cy="1009651"/>
          </a:xfrm>
          <a:prstGeom prst="rect">
            <a:avLst/>
          </a:prstGeom>
        </p:spPr>
        <p:txBody>
          <a:bodyPr lIns="0" tIns="0" rIns="0" bIns="0" rtlCol="0" anchor="t">
            <a:spAutoFit/>
          </a:bodyPr>
          <a:lstStyle/>
          <a:p>
            <a:pPr algn="l">
              <a:lnSpc>
                <a:spcPts val="8399"/>
              </a:lnSpc>
            </a:pPr>
            <a:r>
              <a:rPr lang="ja-JP" altLang="en-US" sz="5999" b="1" spc="899" dirty="0">
                <a:solidFill>
                  <a:srgbClr val="4D4B4B"/>
                </a:solidFill>
                <a:latin typeface="Source Han Sans JP Bold"/>
                <a:ea typeface="Source Han Sans JP Bold"/>
                <a:cs typeface="Source Han Sans JP Bold"/>
                <a:sym typeface="Source Han Sans JP Bold"/>
              </a:rPr>
              <a:t>苦労したところ</a:t>
            </a:r>
            <a:endParaRPr lang="en-US" sz="5999" b="1" spc="899" dirty="0">
              <a:solidFill>
                <a:srgbClr val="4D4B4B"/>
              </a:solidFill>
              <a:latin typeface="Source Han Sans JP Bold"/>
              <a:ea typeface="Source Han Sans JP Bold"/>
              <a:cs typeface="Source Han Sans JP Bold"/>
              <a:sym typeface="Source Han Sans JP Bold"/>
            </a:endParaRPr>
          </a:p>
        </p:txBody>
      </p:sp>
      <p:sp>
        <p:nvSpPr>
          <p:cNvPr id="5" name="TextBox 5">
            <a:extLst>
              <a:ext uri="{FF2B5EF4-FFF2-40B4-BE49-F238E27FC236}">
                <a16:creationId xmlns:a16="http://schemas.microsoft.com/office/drawing/2014/main" id="{2D4BB188-93D9-9690-3901-40CED0DC6EFF}"/>
              </a:ext>
            </a:extLst>
          </p:cNvPr>
          <p:cNvSpPr txBox="1"/>
          <p:nvPr/>
        </p:nvSpPr>
        <p:spPr>
          <a:xfrm>
            <a:off x="1106758" y="3405982"/>
            <a:ext cx="5283701" cy="2518895"/>
          </a:xfrm>
          <a:prstGeom prst="rect">
            <a:avLst/>
          </a:prstGeom>
        </p:spPr>
        <p:txBody>
          <a:bodyPr lIns="0" tIns="0" rIns="0" bIns="0" rtlCol="0" anchor="t">
            <a:spAutoFit/>
          </a:bodyPr>
          <a:lstStyle/>
          <a:p>
            <a:pPr algn="ctr">
              <a:lnSpc>
                <a:spcPts val="21000"/>
              </a:lnSpc>
            </a:pPr>
            <a:r>
              <a:rPr lang="en-US" sz="15000" b="1" dirty="0">
                <a:solidFill>
                  <a:srgbClr val="3C3333"/>
                </a:solidFill>
                <a:latin typeface="Source Han Sans JP Heavy"/>
                <a:ea typeface="Source Han Sans JP Heavy"/>
                <a:cs typeface="Source Han Sans JP Heavy"/>
                <a:sym typeface="Source Han Sans JP Heavy"/>
              </a:rPr>
              <a:t>1</a:t>
            </a:r>
            <a:r>
              <a:rPr lang="en-US" altLang="ja-JP" sz="15000" b="1" dirty="0">
                <a:solidFill>
                  <a:srgbClr val="3C3333"/>
                </a:solidFill>
                <a:latin typeface="Source Han Sans JP Heavy"/>
                <a:ea typeface="Source Han Sans JP Heavy"/>
                <a:cs typeface="Source Han Sans JP Heavy"/>
                <a:sym typeface="Source Han Sans JP Heavy"/>
              </a:rPr>
              <a:t>4</a:t>
            </a:r>
          </a:p>
        </p:txBody>
      </p:sp>
      <p:sp>
        <p:nvSpPr>
          <p:cNvPr id="7" name="AutoShape 7">
            <a:extLst>
              <a:ext uri="{FF2B5EF4-FFF2-40B4-BE49-F238E27FC236}">
                <a16:creationId xmlns:a16="http://schemas.microsoft.com/office/drawing/2014/main" id="{EA687987-1D06-B591-B5D6-022EB1671010}"/>
              </a:ext>
            </a:extLst>
          </p:cNvPr>
          <p:cNvSpPr/>
          <p:nvPr/>
        </p:nvSpPr>
        <p:spPr>
          <a:xfrm flipV="1">
            <a:off x="6390458" y="3652837"/>
            <a:ext cx="0" cy="2981325"/>
          </a:xfrm>
          <a:prstGeom prst="line">
            <a:avLst/>
          </a:prstGeom>
          <a:ln w="19050" cap="flat">
            <a:solidFill>
              <a:srgbClr val="3C3333"/>
            </a:solidFill>
            <a:prstDash val="solid"/>
            <a:headEnd type="none" w="sm" len="sm"/>
            <a:tailEnd type="none" w="sm" len="sm"/>
          </a:ln>
        </p:spPr>
        <p:txBody>
          <a:bodyPr/>
          <a:lstStyle/>
          <a:p>
            <a:endParaRPr lang="ja-JP" altLang="en-US"/>
          </a:p>
        </p:txBody>
      </p:sp>
    </p:spTree>
    <p:extLst>
      <p:ext uri="{BB962C8B-B14F-4D97-AF65-F5344CB8AC3E}">
        <p14:creationId xmlns:p14="http://schemas.microsoft.com/office/powerpoint/2010/main" val="140194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3A248-B385-9188-A71A-00B64FBBB13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2879D92-FF8E-FD84-AC97-E2316C0AA3FD}"/>
              </a:ext>
            </a:extLst>
          </p:cNvPr>
          <p:cNvSpPr/>
          <p:nvPr/>
        </p:nvSpPr>
        <p:spPr>
          <a:xfrm>
            <a:off x="17259300" y="441326"/>
            <a:ext cx="615242" cy="454024"/>
          </a:xfrm>
          <a:custGeom>
            <a:avLst/>
            <a:gdLst/>
            <a:ahLst/>
            <a:cxnLst/>
            <a:rect l="l" t="t" r="r" b="b"/>
            <a:pathLst>
              <a:path w="615242" h="454024">
                <a:moveTo>
                  <a:pt x="0" y="0"/>
                </a:moveTo>
                <a:lnTo>
                  <a:pt x="615242" y="0"/>
                </a:lnTo>
                <a:lnTo>
                  <a:pt x="615242" y="454024"/>
                </a:lnTo>
                <a:lnTo>
                  <a:pt x="0" y="4540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4" name="TextBox 4">
            <a:extLst>
              <a:ext uri="{FF2B5EF4-FFF2-40B4-BE49-F238E27FC236}">
                <a16:creationId xmlns:a16="http://schemas.microsoft.com/office/drawing/2014/main" id="{64F21995-E567-2A6C-D723-0F61D4AB3F0F}"/>
              </a:ext>
            </a:extLst>
          </p:cNvPr>
          <p:cNvSpPr txBox="1"/>
          <p:nvPr/>
        </p:nvSpPr>
        <p:spPr>
          <a:xfrm>
            <a:off x="7772400" y="4160603"/>
            <a:ext cx="9142593" cy="1009651"/>
          </a:xfrm>
          <a:prstGeom prst="rect">
            <a:avLst/>
          </a:prstGeom>
        </p:spPr>
        <p:txBody>
          <a:bodyPr lIns="0" tIns="0" rIns="0" bIns="0" rtlCol="0" anchor="t">
            <a:spAutoFit/>
          </a:bodyPr>
          <a:lstStyle/>
          <a:p>
            <a:pPr algn="l">
              <a:lnSpc>
                <a:spcPts val="8399"/>
              </a:lnSpc>
            </a:pPr>
            <a:r>
              <a:rPr lang="ja-JP" altLang="en-US" sz="5999" b="1" spc="899" dirty="0">
                <a:solidFill>
                  <a:srgbClr val="4D4B4B"/>
                </a:solidFill>
                <a:latin typeface="Source Han Sans JP Bold"/>
                <a:ea typeface="Source Han Sans JP Bold"/>
                <a:cs typeface="Source Han Sans JP Bold"/>
                <a:sym typeface="Source Han Sans JP Bold"/>
              </a:rPr>
              <a:t>出典</a:t>
            </a:r>
            <a:endParaRPr lang="en-US" sz="5999" b="1" spc="899" dirty="0">
              <a:solidFill>
                <a:srgbClr val="4D4B4B"/>
              </a:solidFill>
              <a:latin typeface="Source Han Sans JP Bold"/>
              <a:ea typeface="Source Han Sans JP Bold"/>
              <a:cs typeface="Source Han Sans JP Bold"/>
              <a:sym typeface="Source Han Sans JP Bold"/>
            </a:endParaRPr>
          </a:p>
        </p:txBody>
      </p:sp>
      <p:sp>
        <p:nvSpPr>
          <p:cNvPr id="5" name="TextBox 5">
            <a:extLst>
              <a:ext uri="{FF2B5EF4-FFF2-40B4-BE49-F238E27FC236}">
                <a16:creationId xmlns:a16="http://schemas.microsoft.com/office/drawing/2014/main" id="{1D1B64E3-86E8-AC62-270F-A852D18C2F2C}"/>
              </a:ext>
            </a:extLst>
          </p:cNvPr>
          <p:cNvSpPr txBox="1"/>
          <p:nvPr/>
        </p:nvSpPr>
        <p:spPr>
          <a:xfrm>
            <a:off x="1106758" y="3405982"/>
            <a:ext cx="5283701" cy="2518895"/>
          </a:xfrm>
          <a:prstGeom prst="rect">
            <a:avLst/>
          </a:prstGeom>
        </p:spPr>
        <p:txBody>
          <a:bodyPr lIns="0" tIns="0" rIns="0" bIns="0" rtlCol="0" anchor="t">
            <a:spAutoFit/>
          </a:bodyPr>
          <a:lstStyle/>
          <a:p>
            <a:pPr algn="ctr">
              <a:lnSpc>
                <a:spcPts val="21000"/>
              </a:lnSpc>
            </a:pPr>
            <a:r>
              <a:rPr lang="en-US" sz="15000" b="1" dirty="0">
                <a:solidFill>
                  <a:srgbClr val="3C3333"/>
                </a:solidFill>
                <a:latin typeface="Source Han Sans JP Heavy"/>
                <a:ea typeface="Source Han Sans JP Heavy"/>
                <a:cs typeface="Source Han Sans JP Heavy"/>
                <a:sym typeface="Source Han Sans JP Heavy"/>
              </a:rPr>
              <a:t>15</a:t>
            </a:r>
            <a:endParaRPr lang="en-US" altLang="ja-JP" sz="15000" b="1" dirty="0">
              <a:solidFill>
                <a:srgbClr val="3C3333"/>
              </a:solidFill>
              <a:latin typeface="Source Han Sans JP Heavy"/>
              <a:ea typeface="Source Han Sans JP Heavy"/>
              <a:cs typeface="Source Han Sans JP Heavy"/>
              <a:sym typeface="Source Han Sans JP Heavy"/>
            </a:endParaRPr>
          </a:p>
        </p:txBody>
      </p:sp>
      <p:sp>
        <p:nvSpPr>
          <p:cNvPr id="7" name="AutoShape 7">
            <a:extLst>
              <a:ext uri="{FF2B5EF4-FFF2-40B4-BE49-F238E27FC236}">
                <a16:creationId xmlns:a16="http://schemas.microsoft.com/office/drawing/2014/main" id="{5A810804-3ACC-1C79-7B89-8B2B5A154DC3}"/>
              </a:ext>
            </a:extLst>
          </p:cNvPr>
          <p:cNvSpPr/>
          <p:nvPr/>
        </p:nvSpPr>
        <p:spPr>
          <a:xfrm flipV="1">
            <a:off x="6390458" y="3652837"/>
            <a:ext cx="0" cy="2981325"/>
          </a:xfrm>
          <a:prstGeom prst="line">
            <a:avLst/>
          </a:prstGeom>
          <a:ln w="19050" cap="flat">
            <a:solidFill>
              <a:srgbClr val="3C3333"/>
            </a:solidFill>
            <a:prstDash val="solid"/>
            <a:headEnd type="none" w="sm" len="sm"/>
            <a:tailEnd type="none" w="sm" len="sm"/>
          </a:ln>
        </p:spPr>
        <p:txBody>
          <a:bodyPr/>
          <a:lstStyle/>
          <a:p>
            <a:endParaRPr lang="ja-JP" altLang="en-US"/>
          </a:p>
        </p:txBody>
      </p:sp>
    </p:spTree>
    <p:extLst>
      <p:ext uri="{BB962C8B-B14F-4D97-AF65-F5344CB8AC3E}">
        <p14:creationId xmlns:p14="http://schemas.microsoft.com/office/powerpoint/2010/main" val="44562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505338">
            <a:off x="3091458" y="-5707253"/>
            <a:ext cx="21323011" cy="23319994"/>
            <a:chOff x="0" y="0"/>
            <a:chExt cx="28430681" cy="31093325"/>
          </a:xfrm>
        </p:grpSpPr>
        <p:sp>
          <p:nvSpPr>
            <p:cNvPr id="3" name="Freeform 3"/>
            <p:cNvSpPr/>
            <p:nvPr/>
          </p:nvSpPr>
          <p:spPr>
            <a:xfrm rot="10726130" flipH="1">
              <a:off x="250991" y="297307"/>
              <a:ext cx="27928699" cy="23663225"/>
            </a:xfrm>
            <a:custGeom>
              <a:avLst/>
              <a:gdLst/>
              <a:ahLst/>
              <a:cxnLst/>
              <a:rect l="l" t="t" r="r" b="b"/>
              <a:pathLst>
                <a:path w="27928699" h="23663225">
                  <a:moveTo>
                    <a:pt x="27928699" y="0"/>
                  </a:moveTo>
                  <a:lnTo>
                    <a:pt x="0" y="0"/>
                  </a:lnTo>
                  <a:lnTo>
                    <a:pt x="0" y="23663225"/>
                  </a:lnTo>
                  <a:lnTo>
                    <a:pt x="27928699" y="23663225"/>
                  </a:lnTo>
                  <a:lnTo>
                    <a:pt x="2792869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4" name="Freeform 4"/>
            <p:cNvSpPr/>
            <p:nvPr/>
          </p:nvSpPr>
          <p:spPr>
            <a:xfrm rot="1076780">
              <a:off x="8950549" y="14400398"/>
              <a:ext cx="17021024" cy="14421449"/>
            </a:xfrm>
            <a:custGeom>
              <a:avLst/>
              <a:gdLst/>
              <a:ahLst/>
              <a:cxnLst/>
              <a:rect l="l" t="t" r="r" b="b"/>
              <a:pathLst>
                <a:path w="17021024" h="14421449">
                  <a:moveTo>
                    <a:pt x="0" y="0"/>
                  </a:moveTo>
                  <a:lnTo>
                    <a:pt x="17021023" y="0"/>
                  </a:lnTo>
                  <a:lnTo>
                    <a:pt x="17021023" y="14421449"/>
                  </a:lnTo>
                  <a:lnTo>
                    <a:pt x="0" y="144214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grpSp>
      <p:sp>
        <p:nvSpPr>
          <p:cNvPr id="6" name="TextBox 6"/>
          <p:cNvSpPr txBox="1"/>
          <p:nvPr/>
        </p:nvSpPr>
        <p:spPr>
          <a:xfrm>
            <a:off x="3138881" y="3601228"/>
            <a:ext cx="12010237" cy="1533531"/>
          </a:xfrm>
          <a:prstGeom prst="rect">
            <a:avLst/>
          </a:prstGeom>
        </p:spPr>
        <p:txBody>
          <a:bodyPr lIns="0" tIns="0" rIns="0" bIns="0" rtlCol="0" anchor="t">
            <a:spAutoFit/>
          </a:bodyPr>
          <a:lstStyle/>
          <a:p>
            <a:pPr algn="ctr">
              <a:lnSpc>
                <a:spcPts val="12599"/>
              </a:lnSpc>
            </a:pPr>
            <a:r>
              <a:rPr lang="en-US" sz="8999" b="1" spc="449">
                <a:solidFill>
                  <a:srgbClr val="3C3333"/>
                </a:solidFill>
                <a:latin typeface="Source Han Sans JP Heavy"/>
                <a:ea typeface="Source Han Sans JP Heavy"/>
                <a:cs typeface="Source Han Sans JP Heavy"/>
                <a:sym typeface="Source Han Sans JP Heavy"/>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4F4"/>
        </a:solidFill>
        <a:effectLst/>
      </p:bgPr>
    </p:bg>
    <p:spTree>
      <p:nvGrpSpPr>
        <p:cNvPr id="1" name=""/>
        <p:cNvGrpSpPr/>
        <p:nvPr/>
      </p:nvGrpSpPr>
      <p:grpSpPr>
        <a:xfrm>
          <a:off x="0" y="0"/>
          <a:ext cx="0" cy="0"/>
          <a:chOff x="0" y="0"/>
          <a:chExt cx="0" cy="0"/>
        </a:xfrm>
      </p:grpSpPr>
      <p:sp>
        <p:nvSpPr>
          <p:cNvPr id="2" name="Freeform 2"/>
          <p:cNvSpPr/>
          <p:nvPr/>
        </p:nvSpPr>
        <p:spPr>
          <a:xfrm>
            <a:off x="17259300" y="441326"/>
            <a:ext cx="615242" cy="454024"/>
          </a:xfrm>
          <a:custGeom>
            <a:avLst/>
            <a:gdLst/>
            <a:ahLst/>
            <a:cxnLst/>
            <a:rect l="l" t="t" r="r" b="b"/>
            <a:pathLst>
              <a:path w="615242" h="454024">
                <a:moveTo>
                  <a:pt x="0" y="0"/>
                </a:moveTo>
                <a:lnTo>
                  <a:pt x="615242" y="0"/>
                </a:lnTo>
                <a:lnTo>
                  <a:pt x="615242" y="454024"/>
                </a:lnTo>
                <a:lnTo>
                  <a:pt x="0" y="4540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4" name="TextBox 4"/>
          <p:cNvSpPr txBox="1"/>
          <p:nvPr/>
        </p:nvSpPr>
        <p:spPr>
          <a:xfrm>
            <a:off x="6980525" y="4457700"/>
            <a:ext cx="9834035" cy="1007520"/>
          </a:xfrm>
          <a:prstGeom prst="rect">
            <a:avLst/>
          </a:prstGeom>
        </p:spPr>
        <p:txBody>
          <a:bodyPr wrap="square" lIns="0" tIns="0" rIns="0" bIns="0" rtlCol="0" anchor="t">
            <a:spAutoFit/>
          </a:bodyPr>
          <a:lstStyle/>
          <a:p>
            <a:pPr algn="l">
              <a:lnSpc>
                <a:spcPts val="8399"/>
              </a:lnSpc>
            </a:pPr>
            <a:r>
              <a:rPr lang="ja-JP" altLang="en-US" sz="5999" b="1" spc="899" dirty="0">
                <a:solidFill>
                  <a:srgbClr val="4D4B4B"/>
                </a:solidFill>
                <a:latin typeface="Source Han Sans JP Bold"/>
                <a:ea typeface="Source Han Sans JP Bold"/>
                <a:cs typeface="Source Han Sans JP Bold"/>
                <a:sym typeface="Source Han Sans JP Bold"/>
              </a:rPr>
              <a:t>全体概要</a:t>
            </a:r>
            <a:endParaRPr lang="en-US" sz="5999" b="1" spc="899" dirty="0">
              <a:solidFill>
                <a:srgbClr val="4D4B4B"/>
              </a:solidFill>
              <a:latin typeface="Source Han Sans JP Bold"/>
              <a:ea typeface="Source Han Sans JP Bold"/>
              <a:cs typeface="Source Han Sans JP Bold"/>
              <a:sym typeface="Source Han Sans JP Bold"/>
            </a:endParaRPr>
          </a:p>
        </p:txBody>
      </p:sp>
      <p:sp>
        <p:nvSpPr>
          <p:cNvPr id="5" name="TextBox 5"/>
          <p:cNvSpPr txBox="1"/>
          <p:nvPr/>
        </p:nvSpPr>
        <p:spPr>
          <a:xfrm>
            <a:off x="1106757" y="3599385"/>
            <a:ext cx="5283701" cy="2571750"/>
          </a:xfrm>
          <a:prstGeom prst="rect">
            <a:avLst/>
          </a:prstGeom>
        </p:spPr>
        <p:txBody>
          <a:bodyPr lIns="0" tIns="0" rIns="0" bIns="0" rtlCol="0" anchor="t">
            <a:spAutoFit/>
          </a:bodyPr>
          <a:lstStyle/>
          <a:p>
            <a:pPr algn="ctr">
              <a:lnSpc>
                <a:spcPts val="21000"/>
              </a:lnSpc>
            </a:pPr>
            <a:r>
              <a:rPr lang="en-US" sz="15000" b="1" dirty="0">
                <a:solidFill>
                  <a:srgbClr val="3C3333"/>
                </a:solidFill>
                <a:latin typeface="Source Han Sans JP Heavy"/>
                <a:ea typeface="Source Han Sans JP Heavy"/>
                <a:cs typeface="Source Han Sans JP Heavy"/>
                <a:sym typeface="Source Han Sans JP Heavy"/>
              </a:rPr>
              <a:t>01</a:t>
            </a:r>
          </a:p>
        </p:txBody>
      </p:sp>
      <p:sp>
        <p:nvSpPr>
          <p:cNvPr id="7" name="AutoShape 7"/>
          <p:cNvSpPr/>
          <p:nvPr/>
        </p:nvSpPr>
        <p:spPr>
          <a:xfrm flipV="1">
            <a:off x="6390458" y="3652837"/>
            <a:ext cx="0" cy="2981325"/>
          </a:xfrm>
          <a:prstGeom prst="line">
            <a:avLst/>
          </a:prstGeom>
          <a:ln w="19050" cap="flat">
            <a:solidFill>
              <a:srgbClr val="3C3333"/>
            </a:solidFill>
            <a:prstDash val="solid"/>
            <a:headEnd type="none" w="sm" len="sm"/>
            <a:tailEnd type="none" w="sm" len="sm"/>
          </a:ln>
        </p:spPr>
        <p:txBody>
          <a:bodyPr/>
          <a:lstStyle/>
          <a:p>
            <a:endParaRPr lang="ja-JP"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183100" y="622918"/>
            <a:ext cx="457386" cy="377207"/>
          </a:xfrm>
          <a:custGeom>
            <a:avLst/>
            <a:gdLst/>
            <a:ahLst/>
            <a:cxnLst/>
            <a:rect l="l" t="t" r="r" b="b"/>
            <a:pathLst>
              <a:path w="457386" h="377207">
                <a:moveTo>
                  <a:pt x="0" y="0"/>
                </a:moveTo>
                <a:lnTo>
                  <a:pt x="457386" y="0"/>
                </a:lnTo>
                <a:lnTo>
                  <a:pt x="457386" y="377207"/>
                </a:lnTo>
                <a:lnTo>
                  <a:pt x="0" y="3772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grpSp>
        <p:nvGrpSpPr>
          <p:cNvPr id="3" name="Group 3"/>
          <p:cNvGrpSpPr/>
          <p:nvPr/>
        </p:nvGrpSpPr>
        <p:grpSpPr>
          <a:xfrm>
            <a:off x="7035991" y="2027372"/>
            <a:ext cx="3721497" cy="372149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6666" r="-16666"/>
              </a:stretch>
            </a:blipFill>
          </p:spPr>
          <p:txBody>
            <a:bodyPr/>
            <a:lstStyle/>
            <a:p>
              <a:endParaRPr lang="ja-JP" altLang="en-US"/>
            </a:p>
          </p:txBody>
        </p:sp>
      </p:grpSp>
      <p:sp>
        <p:nvSpPr>
          <p:cNvPr id="5" name="TextBox 5"/>
          <p:cNvSpPr txBox="1"/>
          <p:nvPr/>
        </p:nvSpPr>
        <p:spPr>
          <a:xfrm>
            <a:off x="1679661" y="515940"/>
            <a:ext cx="7062501" cy="863595"/>
          </a:xfrm>
          <a:prstGeom prst="rect">
            <a:avLst/>
          </a:prstGeom>
        </p:spPr>
        <p:txBody>
          <a:bodyPr lIns="0" tIns="0" rIns="0" bIns="0" rtlCol="0" anchor="t">
            <a:spAutoFit/>
          </a:bodyPr>
          <a:lstStyle/>
          <a:p>
            <a:pPr algn="l">
              <a:lnSpc>
                <a:spcPts val="7000"/>
              </a:lnSpc>
            </a:pPr>
            <a:r>
              <a:rPr lang="en-US" sz="5000" b="1" spc="750">
                <a:solidFill>
                  <a:srgbClr val="4D4B4B"/>
                </a:solidFill>
                <a:latin typeface="Source Han Sans JP Bold"/>
                <a:ea typeface="Source Han Sans JP Bold"/>
                <a:cs typeface="Source Han Sans JP Bold"/>
                <a:sym typeface="Source Han Sans JP Bold"/>
              </a:rPr>
              <a:t>代表メッセージ</a:t>
            </a:r>
          </a:p>
        </p:txBody>
      </p:sp>
      <p:sp>
        <p:nvSpPr>
          <p:cNvPr id="6" name="TextBox 6"/>
          <p:cNvSpPr txBox="1"/>
          <p:nvPr/>
        </p:nvSpPr>
        <p:spPr>
          <a:xfrm>
            <a:off x="5567945" y="5961594"/>
            <a:ext cx="3126591" cy="339724"/>
          </a:xfrm>
          <a:prstGeom prst="rect">
            <a:avLst/>
          </a:prstGeom>
        </p:spPr>
        <p:txBody>
          <a:bodyPr lIns="0" tIns="0" rIns="0" bIns="0" rtlCol="0" anchor="t">
            <a:spAutoFit/>
          </a:bodyPr>
          <a:lstStyle/>
          <a:p>
            <a:pPr algn="l">
              <a:lnSpc>
                <a:spcPts val="2800"/>
              </a:lnSpc>
            </a:pPr>
            <a:r>
              <a:rPr lang="en-US" sz="2000" spc="100">
                <a:solidFill>
                  <a:srgbClr val="4D4B4B"/>
                </a:solidFill>
                <a:latin typeface="Source Han Sans JP"/>
                <a:ea typeface="Source Han Sans JP"/>
                <a:cs typeface="Source Han Sans JP"/>
                <a:sym typeface="Source Han Sans JP"/>
              </a:rPr>
              <a:t>代表取締役社長</a:t>
            </a:r>
          </a:p>
        </p:txBody>
      </p:sp>
      <p:sp>
        <p:nvSpPr>
          <p:cNvPr id="7" name="TextBox 7"/>
          <p:cNvSpPr txBox="1"/>
          <p:nvPr/>
        </p:nvSpPr>
        <p:spPr>
          <a:xfrm>
            <a:off x="1823342" y="7323669"/>
            <a:ext cx="14641315" cy="1430654"/>
          </a:xfrm>
          <a:prstGeom prst="rect">
            <a:avLst/>
          </a:prstGeom>
        </p:spPr>
        <p:txBody>
          <a:bodyPr lIns="0" tIns="0" rIns="0" bIns="0" rtlCol="0" anchor="t">
            <a:spAutoFit/>
          </a:bodyPr>
          <a:lstStyle/>
          <a:p>
            <a:pPr algn="l">
              <a:lnSpc>
                <a:spcPts val="3840"/>
              </a:lnSpc>
            </a:pPr>
            <a:r>
              <a:rPr lang="en-US" sz="2400" spc="120">
                <a:solidFill>
                  <a:srgbClr val="4D4B4B"/>
                </a:solidFill>
                <a:latin typeface="Source Han Sans JP"/>
                <a:ea typeface="Source Han Sans JP"/>
                <a:cs typeface="Source Han Sans JP"/>
                <a:sym typeface="Source Han Sans JP"/>
              </a:rPr>
              <a:t>デザインが存在しない時代はありません。また、デザインが関係のない人もいません。</a:t>
            </a:r>
          </a:p>
          <a:p>
            <a:pPr algn="l">
              <a:lnSpc>
                <a:spcPts val="3840"/>
              </a:lnSpc>
            </a:pPr>
            <a:r>
              <a:rPr lang="en-US" sz="2400" spc="120">
                <a:solidFill>
                  <a:srgbClr val="4D4B4B"/>
                </a:solidFill>
                <a:latin typeface="Source Han Sans JP"/>
                <a:ea typeface="Source Han Sans JP"/>
                <a:cs typeface="Source Han Sans JP"/>
                <a:sym typeface="Source Han Sans JP"/>
              </a:rPr>
              <a:t>いつの時代にも、どんな人にも関わるからこそデザインの仕事を担うことは、重大な役割を持ちます。KOTO Creativeが関わることで、世界の可能性をどこまでも伸ばしていきたいと考えています。</a:t>
            </a:r>
          </a:p>
        </p:txBody>
      </p:sp>
      <p:sp>
        <p:nvSpPr>
          <p:cNvPr id="8" name="TextBox 8"/>
          <p:cNvSpPr txBox="1"/>
          <p:nvPr/>
        </p:nvSpPr>
        <p:spPr>
          <a:xfrm>
            <a:off x="10241498" y="6491820"/>
            <a:ext cx="4563332" cy="412750"/>
          </a:xfrm>
          <a:prstGeom prst="rect">
            <a:avLst/>
          </a:prstGeom>
        </p:spPr>
        <p:txBody>
          <a:bodyPr lIns="0" tIns="0" rIns="0" bIns="0" rtlCol="0" anchor="t">
            <a:spAutoFit/>
          </a:bodyPr>
          <a:lstStyle/>
          <a:p>
            <a:pPr algn="l">
              <a:lnSpc>
                <a:spcPts val="3500"/>
              </a:lnSpc>
            </a:pPr>
            <a:r>
              <a:rPr lang="en-US" sz="2500" spc="125">
                <a:solidFill>
                  <a:srgbClr val="4D4B4B"/>
                </a:solidFill>
                <a:latin typeface="Source Han Sans JP"/>
                <a:ea typeface="Source Han Sans JP"/>
                <a:cs typeface="Source Han Sans JP"/>
                <a:sym typeface="Source Han Sans JP"/>
              </a:rPr>
              <a:t>／　Ryota Furukawa</a:t>
            </a:r>
          </a:p>
        </p:txBody>
      </p:sp>
      <p:sp>
        <p:nvSpPr>
          <p:cNvPr id="9" name="TextBox 9"/>
          <p:cNvSpPr txBox="1"/>
          <p:nvPr/>
        </p:nvSpPr>
        <p:spPr>
          <a:xfrm>
            <a:off x="7676929" y="6225119"/>
            <a:ext cx="2934143" cy="679451"/>
          </a:xfrm>
          <a:prstGeom prst="rect">
            <a:avLst/>
          </a:prstGeom>
        </p:spPr>
        <p:txBody>
          <a:bodyPr lIns="0" tIns="0" rIns="0" bIns="0" rtlCol="0" anchor="t">
            <a:spAutoFit/>
          </a:bodyPr>
          <a:lstStyle/>
          <a:p>
            <a:pPr algn="l">
              <a:lnSpc>
                <a:spcPts val="5599"/>
              </a:lnSpc>
            </a:pPr>
            <a:r>
              <a:rPr lang="en-US" sz="3999" b="1" spc="199">
                <a:solidFill>
                  <a:srgbClr val="4D4B4B"/>
                </a:solidFill>
                <a:latin typeface="Source Han Sans JP Bold"/>
                <a:ea typeface="Source Han Sans JP Bold"/>
                <a:cs typeface="Source Han Sans JP Bold"/>
                <a:sym typeface="Source Han Sans JP Bold"/>
              </a:rPr>
              <a:t>古川 亮太</a:t>
            </a:r>
          </a:p>
        </p:txBody>
      </p:sp>
      <p:sp>
        <p:nvSpPr>
          <p:cNvPr id="10" name="Freeform 10"/>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62997" y="6507070"/>
            <a:ext cx="14407667" cy="2121970"/>
            <a:chOff x="0" y="0"/>
            <a:chExt cx="19210222" cy="2829293"/>
          </a:xfrm>
        </p:grpSpPr>
        <p:pic>
          <p:nvPicPr>
            <p:cNvPr id="3" name="Picture 3"/>
            <p:cNvPicPr>
              <a:picLocks noChangeAspect="1"/>
            </p:cNvPicPr>
            <p:nvPr/>
          </p:nvPicPr>
          <p:blipFill>
            <a:blip r:embed="rId2"/>
            <a:srcRect t="4638" b="4638"/>
            <a:stretch>
              <a:fillRect/>
            </a:stretch>
          </p:blipFill>
          <p:spPr>
            <a:xfrm>
              <a:off x="0" y="0"/>
              <a:ext cx="4707306" cy="2829293"/>
            </a:xfrm>
            <a:prstGeom prst="rect">
              <a:avLst/>
            </a:prstGeom>
          </p:spPr>
        </p:pic>
        <p:pic>
          <p:nvPicPr>
            <p:cNvPr id="4" name="Picture 4"/>
            <p:cNvPicPr>
              <a:picLocks noChangeAspect="1"/>
            </p:cNvPicPr>
            <p:nvPr/>
          </p:nvPicPr>
          <p:blipFill>
            <a:blip r:embed="rId3"/>
            <a:srcRect t="4978" b="4978"/>
            <a:stretch>
              <a:fillRect/>
            </a:stretch>
          </p:blipFill>
          <p:spPr>
            <a:xfrm>
              <a:off x="4834306" y="0"/>
              <a:ext cx="4707306" cy="2829293"/>
            </a:xfrm>
            <a:prstGeom prst="rect">
              <a:avLst/>
            </a:prstGeom>
          </p:spPr>
        </p:pic>
        <p:pic>
          <p:nvPicPr>
            <p:cNvPr id="5" name="Picture 5"/>
            <p:cNvPicPr>
              <a:picLocks noChangeAspect="1"/>
            </p:cNvPicPr>
            <p:nvPr/>
          </p:nvPicPr>
          <p:blipFill>
            <a:blip r:embed="rId4"/>
            <a:srcRect t="4893" b="4893"/>
            <a:stretch>
              <a:fillRect/>
            </a:stretch>
          </p:blipFill>
          <p:spPr>
            <a:xfrm>
              <a:off x="9668611" y="0"/>
              <a:ext cx="4707306" cy="2829293"/>
            </a:xfrm>
            <a:prstGeom prst="rect">
              <a:avLst/>
            </a:prstGeom>
          </p:spPr>
        </p:pic>
        <p:pic>
          <p:nvPicPr>
            <p:cNvPr id="6" name="Picture 6"/>
            <p:cNvPicPr>
              <a:picLocks noChangeAspect="1"/>
            </p:cNvPicPr>
            <p:nvPr/>
          </p:nvPicPr>
          <p:blipFill>
            <a:blip r:embed="rId5"/>
            <a:srcRect t="4893" b="4893"/>
            <a:stretch>
              <a:fillRect/>
            </a:stretch>
          </p:blipFill>
          <p:spPr>
            <a:xfrm>
              <a:off x="14502917" y="0"/>
              <a:ext cx="4707306" cy="2829293"/>
            </a:xfrm>
            <a:prstGeom prst="rect">
              <a:avLst/>
            </a:prstGeom>
          </p:spPr>
        </p:pic>
      </p:grpSp>
      <p:sp>
        <p:nvSpPr>
          <p:cNvPr id="7" name="Freeform 7"/>
          <p:cNvSpPr/>
          <p:nvPr/>
        </p:nvSpPr>
        <p:spPr>
          <a:xfrm>
            <a:off x="17183100" y="622918"/>
            <a:ext cx="457386" cy="377207"/>
          </a:xfrm>
          <a:custGeom>
            <a:avLst/>
            <a:gdLst/>
            <a:ahLst/>
            <a:cxnLst/>
            <a:rect l="l" t="t" r="r" b="b"/>
            <a:pathLst>
              <a:path w="457386" h="377207">
                <a:moveTo>
                  <a:pt x="0" y="0"/>
                </a:moveTo>
                <a:lnTo>
                  <a:pt x="457386" y="0"/>
                </a:lnTo>
                <a:lnTo>
                  <a:pt x="457386" y="377207"/>
                </a:lnTo>
                <a:lnTo>
                  <a:pt x="0" y="3772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8" name="TextBox 8"/>
          <p:cNvSpPr txBox="1"/>
          <p:nvPr/>
        </p:nvSpPr>
        <p:spPr>
          <a:xfrm>
            <a:off x="4074041" y="2999307"/>
            <a:ext cx="5320501" cy="412750"/>
          </a:xfrm>
          <a:prstGeom prst="rect">
            <a:avLst/>
          </a:prstGeom>
        </p:spPr>
        <p:txBody>
          <a:bodyPr lIns="0" tIns="0" rIns="0" bIns="0" rtlCol="0" anchor="t">
            <a:spAutoFit/>
          </a:bodyPr>
          <a:lstStyle/>
          <a:p>
            <a:pPr algn="l">
              <a:lnSpc>
                <a:spcPts val="3500"/>
              </a:lnSpc>
            </a:pPr>
            <a:r>
              <a:rPr lang="en-US" sz="2500" spc="125">
                <a:solidFill>
                  <a:srgbClr val="4D4B4B"/>
                </a:solidFill>
                <a:latin typeface="Source Han Sans JP"/>
                <a:ea typeface="Source Han Sans JP"/>
                <a:cs typeface="Source Han Sans JP"/>
                <a:sym typeface="Source Han Sans JP"/>
              </a:rPr>
              <a:t>KOTO Creative</a:t>
            </a:r>
          </a:p>
        </p:txBody>
      </p:sp>
      <p:sp>
        <p:nvSpPr>
          <p:cNvPr id="9" name="TextBox 9"/>
          <p:cNvSpPr txBox="1"/>
          <p:nvPr/>
        </p:nvSpPr>
        <p:spPr>
          <a:xfrm>
            <a:off x="2264436" y="2999307"/>
            <a:ext cx="1542012" cy="412750"/>
          </a:xfrm>
          <a:prstGeom prst="rect">
            <a:avLst/>
          </a:prstGeom>
        </p:spPr>
        <p:txBody>
          <a:bodyPr lIns="0" tIns="0" rIns="0" bIns="0" rtlCol="0" anchor="t">
            <a:spAutoFit/>
          </a:bodyPr>
          <a:lstStyle/>
          <a:p>
            <a:pPr algn="l">
              <a:lnSpc>
                <a:spcPts val="3500"/>
              </a:lnSpc>
            </a:pPr>
            <a:r>
              <a:rPr lang="en-US" sz="2500" b="1" spc="375">
                <a:solidFill>
                  <a:srgbClr val="4D4B4B"/>
                </a:solidFill>
                <a:latin typeface="Source Han Sans JP Bold"/>
                <a:ea typeface="Source Han Sans JP Bold"/>
                <a:cs typeface="Source Han Sans JP Bold"/>
                <a:sym typeface="Source Han Sans JP Bold"/>
              </a:rPr>
              <a:t>屋号</a:t>
            </a:r>
          </a:p>
        </p:txBody>
      </p:sp>
      <p:sp>
        <p:nvSpPr>
          <p:cNvPr id="10" name="TextBox 10"/>
          <p:cNvSpPr txBox="1"/>
          <p:nvPr/>
        </p:nvSpPr>
        <p:spPr>
          <a:xfrm>
            <a:off x="8966830" y="3831156"/>
            <a:ext cx="1542012" cy="412750"/>
          </a:xfrm>
          <a:prstGeom prst="rect">
            <a:avLst/>
          </a:prstGeom>
        </p:spPr>
        <p:txBody>
          <a:bodyPr lIns="0" tIns="0" rIns="0" bIns="0" rtlCol="0" anchor="t">
            <a:spAutoFit/>
          </a:bodyPr>
          <a:lstStyle/>
          <a:p>
            <a:pPr algn="l">
              <a:lnSpc>
                <a:spcPts val="3500"/>
              </a:lnSpc>
            </a:pPr>
            <a:r>
              <a:rPr lang="en-US" sz="2500" b="1" spc="375">
                <a:solidFill>
                  <a:srgbClr val="4D4B4B"/>
                </a:solidFill>
                <a:latin typeface="Source Han Sans JP Bold"/>
                <a:ea typeface="Source Han Sans JP Bold"/>
                <a:cs typeface="Source Han Sans JP Bold"/>
                <a:sym typeface="Source Han Sans JP Bold"/>
              </a:rPr>
              <a:t>資本金</a:t>
            </a:r>
          </a:p>
        </p:txBody>
      </p:sp>
      <p:sp>
        <p:nvSpPr>
          <p:cNvPr id="11" name="TextBox 11"/>
          <p:cNvSpPr txBox="1"/>
          <p:nvPr/>
        </p:nvSpPr>
        <p:spPr>
          <a:xfrm>
            <a:off x="10776435" y="3831156"/>
            <a:ext cx="5320501" cy="412750"/>
          </a:xfrm>
          <a:prstGeom prst="rect">
            <a:avLst/>
          </a:prstGeom>
        </p:spPr>
        <p:txBody>
          <a:bodyPr lIns="0" tIns="0" rIns="0" bIns="0" rtlCol="0" anchor="t">
            <a:spAutoFit/>
          </a:bodyPr>
          <a:lstStyle/>
          <a:p>
            <a:pPr algn="l">
              <a:lnSpc>
                <a:spcPts val="3500"/>
              </a:lnSpc>
            </a:pPr>
            <a:r>
              <a:rPr lang="en-US" sz="2500" spc="125">
                <a:solidFill>
                  <a:srgbClr val="4D4B4B"/>
                </a:solidFill>
                <a:latin typeface="Source Han Sans JP"/>
                <a:ea typeface="Source Han Sans JP"/>
                <a:cs typeface="Source Han Sans JP"/>
                <a:sym typeface="Source Han Sans JP"/>
              </a:rPr>
              <a:t>500万円</a:t>
            </a:r>
          </a:p>
        </p:txBody>
      </p:sp>
      <p:sp>
        <p:nvSpPr>
          <p:cNvPr id="12" name="TextBox 12"/>
          <p:cNvSpPr txBox="1"/>
          <p:nvPr/>
        </p:nvSpPr>
        <p:spPr>
          <a:xfrm>
            <a:off x="8966830" y="2999307"/>
            <a:ext cx="1542012" cy="412750"/>
          </a:xfrm>
          <a:prstGeom prst="rect">
            <a:avLst/>
          </a:prstGeom>
        </p:spPr>
        <p:txBody>
          <a:bodyPr lIns="0" tIns="0" rIns="0" bIns="0" rtlCol="0" anchor="t">
            <a:spAutoFit/>
          </a:bodyPr>
          <a:lstStyle/>
          <a:p>
            <a:pPr algn="l">
              <a:lnSpc>
                <a:spcPts val="3500"/>
              </a:lnSpc>
            </a:pPr>
            <a:r>
              <a:rPr lang="en-US" sz="2500" b="1" spc="375">
                <a:solidFill>
                  <a:srgbClr val="4D4B4B"/>
                </a:solidFill>
                <a:latin typeface="Source Han Sans JP Bold"/>
                <a:ea typeface="Source Han Sans JP Bold"/>
                <a:cs typeface="Source Han Sans JP Bold"/>
                <a:sym typeface="Source Han Sans JP Bold"/>
              </a:rPr>
              <a:t>設立</a:t>
            </a:r>
          </a:p>
        </p:txBody>
      </p:sp>
      <p:sp>
        <p:nvSpPr>
          <p:cNvPr id="13" name="TextBox 13"/>
          <p:cNvSpPr txBox="1"/>
          <p:nvPr/>
        </p:nvSpPr>
        <p:spPr>
          <a:xfrm>
            <a:off x="10776435" y="2999307"/>
            <a:ext cx="5320501" cy="412750"/>
          </a:xfrm>
          <a:prstGeom prst="rect">
            <a:avLst/>
          </a:prstGeom>
        </p:spPr>
        <p:txBody>
          <a:bodyPr lIns="0" tIns="0" rIns="0" bIns="0" rtlCol="0" anchor="t">
            <a:spAutoFit/>
          </a:bodyPr>
          <a:lstStyle/>
          <a:p>
            <a:pPr algn="l">
              <a:lnSpc>
                <a:spcPts val="3500"/>
              </a:lnSpc>
            </a:pPr>
            <a:r>
              <a:rPr lang="en-US" sz="2500" spc="125">
                <a:solidFill>
                  <a:srgbClr val="4D4B4B"/>
                </a:solidFill>
                <a:latin typeface="Source Han Sans JP"/>
                <a:ea typeface="Source Han Sans JP"/>
                <a:cs typeface="Source Han Sans JP"/>
                <a:sym typeface="Source Han Sans JP"/>
              </a:rPr>
              <a:t>2030年5月</a:t>
            </a:r>
          </a:p>
        </p:txBody>
      </p:sp>
      <p:sp>
        <p:nvSpPr>
          <p:cNvPr id="14" name="TextBox 14"/>
          <p:cNvSpPr txBox="1"/>
          <p:nvPr/>
        </p:nvSpPr>
        <p:spPr>
          <a:xfrm>
            <a:off x="2264436" y="3833295"/>
            <a:ext cx="1542012" cy="412750"/>
          </a:xfrm>
          <a:prstGeom prst="rect">
            <a:avLst/>
          </a:prstGeom>
        </p:spPr>
        <p:txBody>
          <a:bodyPr lIns="0" tIns="0" rIns="0" bIns="0" rtlCol="0" anchor="t">
            <a:spAutoFit/>
          </a:bodyPr>
          <a:lstStyle/>
          <a:p>
            <a:pPr algn="l">
              <a:lnSpc>
                <a:spcPts val="3500"/>
              </a:lnSpc>
            </a:pPr>
            <a:r>
              <a:rPr lang="en-US" sz="2500" b="1" spc="375">
                <a:solidFill>
                  <a:srgbClr val="4D4B4B"/>
                </a:solidFill>
                <a:latin typeface="Source Han Sans JP Bold"/>
                <a:ea typeface="Source Han Sans JP Bold"/>
                <a:cs typeface="Source Han Sans JP Bold"/>
                <a:sym typeface="Source Han Sans JP Bold"/>
              </a:rPr>
              <a:t>代表者</a:t>
            </a:r>
          </a:p>
        </p:txBody>
      </p:sp>
      <p:sp>
        <p:nvSpPr>
          <p:cNvPr id="15" name="TextBox 15"/>
          <p:cNvSpPr txBox="1"/>
          <p:nvPr/>
        </p:nvSpPr>
        <p:spPr>
          <a:xfrm>
            <a:off x="4074041" y="3833295"/>
            <a:ext cx="5320501" cy="412750"/>
          </a:xfrm>
          <a:prstGeom prst="rect">
            <a:avLst/>
          </a:prstGeom>
        </p:spPr>
        <p:txBody>
          <a:bodyPr lIns="0" tIns="0" rIns="0" bIns="0" rtlCol="0" anchor="t">
            <a:spAutoFit/>
          </a:bodyPr>
          <a:lstStyle/>
          <a:p>
            <a:pPr algn="l">
              <a:lnSpc>
                <a:spcPts val="3500"/>
              </a:lnSpc>
            </a:pPr>
            <a:r>
              <a:rPr lang="en-US" sz="2500" spc="125">
                <a:solidFill>
                  <a:srgbClr val="4D4B4B"/>
                </a:solidFill>
                <a:latin typeface="Source Han Sans JP"/>
                <a:ea typeface="Source Han Sans JP"/>
                <a:cs typeface="Source Han Sans JP"/>
                <a:sym typeface="Source Han Sans JP"/>
              </a:rPr>
              <a:t>代表取締役社長　古川 亮太</a:t>
            </a:r>
          </a:p>
        </p:txBody>
      </p:sp>
      <p:sp>
        <p:nvSpPr>
          <p:cNvPr id="16" name="TextBox 16"/>
          <p:cNvSpPr txBox="1"/>
          <p:nvPr/>
        </p:nvSpPr>
        <p:spPr>
          <a:xfrm>
            <a:off x="8966830" y="4663006"/>
            <a:ext cx="1542012" cy="412750"/>
          </a:xfrm>
          <a:prstGeom prst="rect">
            <a:avLst/>
          </a:prstGeom>
        </p:spPr>
        <p:txBody>
          <a:bodyPr lIns="0" tIns="0" rIns="0" bIns="0" rtlCol="0" anchor="t">
            <a:spAutoFit/>
          </a:bodyPr>
          <a:lstStyle/>
          <a:p>
            <a:pPr algn="l">
              <a:lnSpc>
                <a:spcPts val="3500"/>
              </a:lnSpc>
            </a:pPr>
            <a:r>
              <a:rPr lang="en-US" sz="2500" b="1" spc="375">
                <a:solidFill>
                  <a:srgbClr val="4D4B4B"/>
                </a:solidFill>
                <a:latin typeface="Source Han Sans JP Bold"/>
                <a:ea typeface="Source Han Sans JP Bold"/>
                <a:cs typeface="Source Han Sans JP Bold"/>
                <a:sym typeface="Source Han Sans JP Bold"/>
              </a:rPr>
              <a:t>所在地</a:t>
            </a:r>
          </a:p>
        </p:txBody>
      </p:sp>
      <p:sp>
        <p:nvSpPr>
          <p:cNvPr id="17" name="TextBox 17"/>
          <p:cNvSpPr txBox="1"/>
          <p:nvPr/>
        </p:nvSpPr>
        <p:spPr>
          <a:xfrm>
            <a:off x="10776435" y="4615381"/>
            <a:ext cx="5320501" cy="968374"/>
          </a:xfrm>
          <a:prstGeom prst="rect">
            <a:avLst/>
          </a:prstGeom>
        </p:spPr>
        <p:txBody>
          <a:bodyPr lIns="0" tIns="0" rIns="0" bIns="0" rtlCol="0" anchor="t">
            <a:spAutoFit/>
          </a:bodyPr>
          <a:lstStyle/>
          <a:p>
            <a:pPr algn="l">
              <a:lnSpc>
                <a:spcPts val="4000"/>
              </a:lnSpc>
            </a:pPr>
            <a:r>
              <a:rPr lang="en-US" sz="2500" spc="125">
                <a:solidFill>
                  <a:srgbClr val="4D4B4B"/>
                </a:solidFill>
                <a:latin typeface="Source Han Sans JP"/>
                <a:ea typeface="Source Han Sans JP"/>
                <a:cs typeface="Source Han Sans JP"/>
                <a:sym typeface="Source Han Sans JP"/>
              </a:rPr>
              <a:t>〒123-4567</a:t>
            </a:r>
          </a:p>
          <a:p>
            <a:pPr algn="l">
              <a:lnSpc>
                <a:spcPts val="4000"/>
              </a:lnSpc>
            </a:pPr>
            <a:r>
              <a:rPr lang="en-US" sz="2500" spc="125">
                <a:solidFill>
                  <a:srgbClr val="4D4B4B"/>
                </a:solidFill>
                <a:latin typeface="Source Han Sans JP"/>
                <a:ea typeface="Source Han Sans JP"/>
                <a:cs typeface="Source Han Sans JP"/>
                <a:sym typeface="Source Han Sans JP"/>
              </a:rPr>
              <a:t>高田市大通り１丁目２−３</a:t>
            </a:r>
          </a:p>
        </p:txBody>
      </p:sp>
      <p:sp>
        <p:nvSpPr>
          <p:cNvPr id="18" name="TextBox 18"/>
          <p:cNvSpPr txBox="1"/>
          <p:nvPr/>
        </p:nvSpPr>
        <p:spPr>
          <a:xfrm>
            <a:off x="1679661" y="515940"/>
            <a:ext cx="7062501" cy="863595"/>
          </a:xfrm>
          <a:prstGeom prst="rect">
            <a:avLst/>
          </a:prstGeom>
        </p:spPr>
        <p:txBody>
          <a:bodyPr lIns="0" tIns="0" rIns="0" bIns="0" rtlCol="0" anchor="t">
            <a:spAutoFit/>
          </a:bodyPr>
          <a:lstStyle/>
          <a:p>
            <a:pPr algn="l">
              <a:lnSpc>
                <a:spcPts val="7000"/>
              </a:lnSpc>
            </a:pPr>
            <a:r>
              <a:rPr lang="en-US" sz="5000" b="1" spc="750">
                <a:solidFill>
                  <a:srgbClr val="4D4B4B"/>
                </a:solidFill>
                <a:latin typeface="Source Han Sans JP Bold"/>
                <a:ea typeface="Source Han Sans JP Bold"/>
                <a:cs typeface="Source Han Sans JP Bold"/>
                <a:sym typeface="Source Han Sans JP Bold"/>
              </a:rPr>
              <a:t>会社情報</a:t>
            </a:r>
          </a:p>
        </p:txBody>
      </p:sp>
      <p:sp>
        <p:nvSpPr>
          <p:cNvPr id="19" name="Freeform 19"/>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4F4"/>
        </a:solidFill>
        <a:effectLst/>
      </p:bgPr>
    </p:bg>
    <p:spTree>
      <p:nvGrpSpPr>
        <p:cNvPr id="1" name=""/>
        <p:cNvGrpSpPr/>
        <p:nvPr/>
      </p:nvGrpSpPr>
      <p:grpSpPr>
        <a:xfrm>
          <a:off x="0" y="0"/>
          <a:ext cx="0" cy="0"/>
          <a:chOff x="0" y="0"/>
          <a:chExt cx="0" cy="0"/>
        </a:xfrm>
      </p:grpSpPr>
      <p:sp>
        <p:nvSpPr>
          <p:cNvPr id="2" name="Freeform 2"/>
          <p:cNvSpPr/>
          <p:nvPr/>
        </p:nvSpPr>
        <p:spPr>
          <a:xfrm>
            <a:off x="17259300" y="441326"/>
            <a:ext cx="615242" cy="454024"/>
          </a:xfrm>
          <a:custGeom>
            <a:avLst/>
            <a:gdLst/>
            <a:ahLst/>
            <a:cxnLst/>
            <a:rect l="l" t="t" r="r" b="b"/>
            <a:pathLst>
              <a:path w="615242" h="454024">
                <a:moveTo>
                  <a:pt x="0" y="0"/>
                </a:moveTo>
                <a:lnTo>
                  <a:pt x="615242" y="0"/>
                </a:lnTo>
                <a:lnTo>
                  <a:pt x="615242" y="454024"/>
                </a:lnTo>
                <a:lnTo>
                  <a:pt x="0" y="4540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4" name="TextBox 4"/>
          <p:cNvSpPr txBox="1"/>
          <p:nvPr/>
        </p:nvSpPr>
        <p:spPr>
          <a:xfrm>
            <a:off x="7326246" y="4305300"/>
            <a:ext cx="9933053" cy="1007520"/>
          </a:xfrm>
          <a:prstGeom prst="rect">
            <a:avLst/>
          </a:prstGeom>
        </p:spPr>
        <p:txBody>
          <a:bodyPr wrap="square" lIns="0" tIns="0" rIns="0" bIns="0" rtlCol="0" anchor="t">
            <a:spAutoFit/>
          </a:bodyPr>
          <a:lstStyle/>
          <a:p>
            <a:pPr algn="l">
              <a:lnSpc>
                <a:spcPts val="8399"/>
              </a:lnSpc>
            </a:pPr>
            <a:r>
              <a:rPr lang="ja-JP" altLang="en-US" sz="5999" b="1" spc="899" dirty="0">
                <a:solidFill>
                  <a:srgbClr val="4D4B4B"/>
                </a:solidFill>
                <a:latin typeface="Source Han Sans JP Bold"/>
                <a:ea typeface="Source Han Sans JP Bold"/>
                <a:cs typeface="Source Han Sans JP Bold"/>
                <a:sym typeface="Source Han Sans JP Bold"/>
              </a:rPr>
              <a:t>現状の課題と今回の目的</a:t>
            </a:r>
            <a:endParaRPr lang="en-US" sz="5999" b="1" spc="899" dirty="0">
              <a:solidFill>
                <a:srgbClr val="4D4B4B"/>
              </a:solidFill>
              <a:latin typeface="Source Han Sans JP Bold"/>
              <a:ea typeface="Source Han Sans JP Bold"/>
              <a:cs typeface="Source Han Sans JP Bold"/>
              <a:sym typeface="Source Han Sans JP Bold"/>
            </a:endParaRPr>
          </a:p>
        </p:txBody>
      </p:sp>
      <p:sp>
        <p:nvSpPr>
          <p:cNvPr id="5" name="TextBox 5"/>
          <p:cNvSpPr txBox="1"/>
          <p:nvPr/>
        </p:nvSpPr>
        <p:spPr>
          <a:xfrm>
            <a:off x="1106757" y="3523185"/>
            <a:ext cx="5283701" cy="2571750"/>
          </a:xfrm>
          <a:prstGeom prst="rect">
            <a:avLst/>
          </a:prstGeom>
        </p:spPr>
        <p:txBody>
          <a:bodyPr lIns="0" tIns="0" rIns="0" bIns="0" rtlCol="0" anchor="t">
            <a:spAutoFit/>
          </a:bodyPr>
          <a:lstStyle/>
          <a:p>
            <a:pPr algn="ctr">
              <a:lnSpc>
                <a:spcPts val="21000"/>
              </a:lnSpc>
            </a:pPr>
            <a:r>
              <a:rPr lang="en-US" sz="15000" b="1" dirty="0">
                <a:solidFill>
                  <a:srgbClr val="3C3333"/>
                </a:solidFill>
                <a:latin typeface="Source Han Sans JP Heavy"/>
                <a:ea typeface="Source Han Sans JP Heavy"/>
                <a:cs typeface="Source Han Sans JP Heavy"/>
                <a:sym typeface="Source Han Sans JP Heavy"/>
              </a:rPr>
              <a:t>02</a:t>
            </a:r>
          </a:p>
        </p:txBody>
      </p:sp>
      <p:sp>
        <p:nvSpPr>
          <p:cNvPr id="7" name="AutoShape 7"/>
          <p:cNvSpPr/>
          <p:nvPr/>
        </p:nvSpPr>
        <p:spPr>
          <a:xfrm flipV="1">
            <a:off x="6390458" y="3652837"/>
            <a:ext cx="0" cy="2981325"/>
          </a:xfrm>
          <a:prstGeom prst="line">
            <a:avLst/>
          </a:prstGeom>
          <a:ln w="19050" cap="flat">
            <a:solidFill>
              <a:srgbClr val="3C3333"/>
            </a:solidFill>
            <a:prstDash val="solid"/>
            <a:headEnd type="none" w="sm" len="sm"/>
            <a:tailEnd type="none" w="sm" len="sm"/>
          </a:ln>
        </p:spPr>
        <p:txBody>
          <a:bodyPr/>
          <a:lstStyle/>
          <a:p>
            <a:endParaRPr lang="ja-JP"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259300" y="441326"/>
            <a:ext cx="615242" cy="454024"/>
          </a:xfrm>
          <a:custGeom>
            <a:avLst/>
            <a:gdLst/>
            <a:ahLst/>
            <a:cxnLst/>
            <a:rect l="l" t="t" r="r" b="b"/>
            <a:pathLst>
              <a:path w="615242" h="454024">
                <a:moveTo>
                  <a:pt x="0" y="0"/>
                </a:moveTo>
                <a:lnTo>
                  <a:pt x="615242" y="0"/>
                </a:lnTo>
                <a:lnTo>
                  <a:pt x="615242" y="454024"/>
                </a:lnTo>
                <a:lnTo>
                  <a:pt x="0" y="4540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3" name="Freeform 3"/>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4" name="Freeform 4"/>
          <p:cNvSpPr/>
          <p:nvPr/>
        </p:nvSpPr>
        <p:spPr>
          <a:xfrm>
            <a:off x="17183100" y="622918"/>
            <a:ext cx="457386" cy="377207"/>
          </a:xfrm>
          <a:custGeom>
            <a:avLst/>
            <a:gdLst/>
            <a:ahLst/>
            <a:cxnLst/>
            <a:rect l="l" t="t" r="r" b="b"/>
            <a:pathLst>
              <a:path w="457386" h="377207">
                <a:moveTo>
                  <a:pt x="0" y="0"/>
                </a:moveTo>
                <a:lnTo>
                  <a:pt x="457386" y="0"/>
                </a:lnTo>
                <a:lnTo>
                  <a:pt x="457386" y="377207"/>
                </a:lnTo>
                <a:lnTo>
                  <a:pt x="0" y="3772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5" name="Freeform 5"/>
          <p:cNvSpPr/>
          <p:nvPr/>
        </p:nvSpPr>
        <p:spPr>
          <a:xfrm>
            <a:off x="11355240" y="2896083"/>
            <a:ext cx="5609106" cy="5207773"/>
          </a:xfrm>
          <a:custGeom>
            <a:avLst/>
            <a:gdLst/>
            <a:ahLst/>
            <a:cxnLst/>
            <a:rect l="l" t="t" r="r" b="b"/>
            <a:pathLst>
              <a:path w="5609106" h="5207773">
                <a:moveTo>
                  <a:pt x="0" y="0"/>
                </a:moveTo>
                <a:lnTo>
                  <a:pt x="5609106" y="0"/>
                </a:lnTo>
                <a:lnTo>
                  <a:pt x="5609106" y="5207773"/>
                </a:lnTo>
                <a:lnTo>
                  <a:pt x="0" y="52077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6" name="TextBox 6"/>
          <p:cNvSpPr txBox="1"/>
          <p:nvPr/>
        </p:nvSpPr>
        <p:spPr>
          <a:xfrm>
            <a:off x="1679661" y="3902252"/>
            <a:ext cx="9751779" cy="688973"/>
          </a:xfrm>
          <a:prstGeom prst="rect">
            <a:avLst/>
          </a:prstGeom>
        </p:spPr>
        <p:txBody>
          <a:bodyPr lIns="0" tIns="0" rIns="0" bIns="0" rtlCol="0" anchor="t">
            <a:spAutoFit/>
          </a:bodyPr>
          <a:lstStyle/>
          <a:p>
            <a:pPr algn="l">
              <a:lnSpc>
                <a:spcPts val="5600"/>
              </a:lnSpc>
            </a:pPr>
            <a:r>
              <a:rPr lang="en-US" sz="4000" b="1" spc="600">
                <a:solidFill>
                  <a:srgbClr val="4D4B4B"/>
                </a:solidFill>
                <a:latin typeface="Source Han Sans JP Heavy"/>
                <a:ea typeface="Source Han Sans JP Heavy"/>
                <a:cs typeface="Source Han Sans JP Heavy"/>
                <a:sym typeface="Source Han Sans JP Heavy"/>
              </a:rPr>
              <a:t>すべてのデザインにコト体験を。</a:t>
            </a:r>
          </a:p>
        </p:txBody>
      </p:sp>
      <p:sp>
        <p:nvSpPr>
          <p:cNvPr id="7" name="TextBox 7"/>
          <p:cNvSpPr txBox="1"/>
          <p:nvPr/>
        </p:nvSpPr>
        <p:spPr>
          <a:xfrm>
            <a:off x="13257802" y="4064489"/>
            <a:ext cx="1803981" cy="469064"/>
          </a:xfrm>
          <a:prstGeom prst="rect">
            <a:avLst/>
          </a:prstGeom>
        </p:spPr>
        <p:txBody>
          <a:bodyPr lIns="0" tIns="0" rIns="0" bIns="0" rtlCol="0" anchor="t">
            <a:spAutoFit/>
          </a:bodyPr>
          <a:lstStyle/>
          <a:p>
            <a:pPr algn="ctr">
              <a:lnSpc>
                <a:spcPts val="3894"/>
              </a:lnSpc>
            </a:pPr>
            <a:r>
              <a:rPr lang="en-US" sz="2781" b="1" spc="139">
                <a:solidFill>
                  <a:srgbClr val="FFFFFF"/>
                </a:solidFill>
                <a:latin typeface="Source Han Sans JP Bold"/>
                <a:ea typeface="Source Han Sans JP Bold"/>
                <a:cs typeface="Source Han Sans JP Bold"/>
                <a:sym typeface="Source Han Sans JP Bold"/>
              </a:rPr>
              <a:t>Client</a:t>
            </a:r>
          </a:p>
        </p:txBody>
      </p:sp>
      <p:sp>
        <p:nvSpPr>
          <p:cNvPr id="8" name="TextBox 8"/>
          <p:cNvSpPr txBox="1"/>
          <p:nvPr/>
        </p:nvSpPr>
        <p:spPr>
          <a:xfrm>
            <a:off x="1679661" y="4975007"/>
            <a:ext cx="8488450" cy="2432683"/>
          </a:xfrm>
          <a:prstGeom prst="rect">
            <a:avLst/>
          </a:prstGeom>
        </p:spPr>
        <p:txBody>
          <a:bodyPr lIns="0" tIns="0" rIns="0" bIns="0" rtlCol="0" anchor="t">
            <a:spAutoFit/>
          </a:bodyPr>
          <a:lstStyle/>
          <a:p>
            <a:pPr algn="just">
              <a:lnSpc>
                <a:spcPts val="3960"/>
              </a:lnSpc>
            </a:pPr>
            <a:r>
              <a:rPr lang="en-US" sz="2200" spc="330">
                <a:solidFill>
                  <a:srgbClr val="4D4B4B"/>
                </a:solidFill>
                <a:latin typeface="Source Han Sans JP"/>
                <a:ea typeface="Source Han Sans JP"/>
                <a:cs typeface="Source Han Sans JP"/>
                <a:sym typeface="Source Han Sans JP"/>
              </a:rPr>
              <a:t>デザインは表面的なものではなく、受け取り手によって感じる価値が変わるもの。私たちは見た目にこだわるだけではなく、デザインによって生まれる体験の価値を最大限に引き出し、新しい価値にあふれた世界を作ることをミッションとしています。</a:t>
            </a:r>
          </a:p>
        </p:txBody>
      </p:sp>
      <p:sp>
        <p:nvSpPr>
          <p:cNvPr id="9" name="TextBox 9"/>
          <p:cNvSpPr txBox="1"/>
          <p:nvPr/>
        </p:nvSpPr>
        <p:spPr>
          <a:xfrm>
            <a:off x="1679661" y="515940"/>
            <a:ext cx="9400993" cy="863595"/>
          </a:xfrm>
          <a:prstGeom prst="rect">
            <a:avLst/>
          </a:prstGeom>
        </p:spPr>
        <p:txBody>
          <a:bodyPr lIns="0" tIns="0" rIns="0" bIns="0" rtlCol="0" anchor="t">
            <a:spAutoFit/>
          </a:bodyPr>
          <a:lstStyle/>
          <a:p>
            <a:pPr algn="l">
              <a:lnSpc>
                <a:spcPts val="7000"/>
              </a:lnSpc>
            </a:pPr>
            <a:r>
              <a:rPr lang="en-US" sz="5000" b="1" spc="750">
                <a:solidFill>
                  <a:srgbClr val="4D4B4B"/>
                </a:solidFill>
                <a:latin typeface="Source Han Sans JP Bold"/>
                <a:ea typeface="Source Han Sans JP Bold"/>
                <a:cs typeface="Source Han Sans JP Bold"/>
                <a:sym typeface="Source Han Sans JP Bold"/>
              </a:rPr>
              <a:t>ミッション</a:t>
            </a:r>
          </a:p>
        </p:txBody>
      </p:sp>
      <p:sp>
        <p:nvSpPr>
          <p:cNvPr id="10" name="TextBox 10"/>
          <p:cNvSpPr txBox="1"/>
          <p:nvPr/>
        </p:nvSpPr>
        <p:spPr>
          <a:xfrm>
            <a:off x="14699436" y="5959586"/>
            <a:ext cx="1803981" cy="961163"/>
          </a:xfrm>
          <a:prstGeom prst="rect">
            <a:avLst/>
          </a:prstGeom>
        </p:spPr>
        <p:txBody>
          <a:bodyPr lIns="0" tIns="0" rIns="0" bIns="0" rtlCol="0" anchor="t">
            <a:spAutoFit/>
          </a:bodyPr>
          <a:lstStyle/>
          <a:p>
            <a:pPr algn="ctr">
              <a:lnSpc>
                <a:spcPts val="3894"/>
              </a:lnSpc>
            </a:pPr>
            <a:r>
              <a:rPr lang="en-US" sz="2781" b="1" spc="139">
                <a:solidFill>
                  <a:srgbClr val="FFFFFF"/>
                </a:solidFill>
                <a:latin typeface="Source Han Sans JP Bold"/>
                <a:ea typeface="Source Han Sans JP Bold"/>
                <a:cs typeface="Source Han Sans JP Bold"/>
                <a:sym typeface="Source Han Sans JP Bold"/>
              </a:rPr>
              <a:t>KOTO</a:t>
            </a:r>
          </a:p>
          <a:p>
            <a:pPr algn="ctr">
              <a:lnSpc>
                <a:spcPts val="3894"/>
              </a:lnSpc>
            </a:pPr>
            <a:r>
              <a:rPr lang="en-US" sz="2781" b="1" spc="139">
                <a:solidFill>
                  <a:srgbClr val="FFFFFF"/>
                </a:solidFill>
                <a:latin typeface="Source Han Sans JP Bold"/>
                <a:ea typeface="Source Han Sans JP Bold"/>
                <a:cs typeface="Source Han Sans JP Bold"/>
                <a:sym typeface="Source Han Sans JP Bold"/>
              </a:rPr>
              <a:t>Creative</a:t>
            </a:r>
          </a:p>
        </p:txBody>
      </p:sp>
      <p:sp>
        <p:nvSpPr>
          <p:cNvPr id="11" name="TextBox 11"/>
          <p:cNvSpPr txBox="1"/>
          <p:nvPr/>
        </p:nvSpPr>
        <p:spPr>
          <a:xfrm>
            <a:off x="11963006" y="6205636"/>
            <a:ext cx="1803981" cy="469064"/>
          </a:xfrm>
          <a:prstGeom prst="rect">
            <a:avLst/>
          </a:prstGeom>
        </p:spPr>
        <p:txBody>
          <a:bodyPr lIns="0" tIns="0" rIns="0" bIns="0" rtlCol="0" anchor="t">
            <a:spAutoFit/>
          </a:bodyPr>
          <a:lstStyle/>
          <a:p>
            <a:pPr algn="ctr">
              <a:lnSpc>
                <a:spcPts val="3894"/>
              </a:lnSpc>
            </a:pPr>
            <a:r>
              <a:rPr lang="en-US" sz="2781" b="1" spc="139">
                <a:solidFill>
                  <a:srgbClr val="FFFFFF"/>
                </a:solidFill>
                <a:latin typeface="Source Han Sans JP Bold"/>
                <a:ea typeface="Source Han Sans JP Bold"/>
                <a:cs typeface="Source Han Sans JP Bold"/>
                <a:sym typeface="Source Han Sans JP Bold"/>
              </a:rPr>
              <a:t>Society</a:t>
            </a:r>
          </a:p>
        </p:txBody>
      </p:sp>
      <p:sp>
        <p:nvSpPr>
          <p:cNvPr id="12" name="TextBox 12"/>
          <p:cNvSpPr txBox="1"/>
          <p:nvPr/>
        </p:nvSpPr>
        <p:spPr>
          <a:xfrm>
            <a:off x="1679661" y="3060879"/>
            <a:ext cx="2661352" cy="523873"/>
          </a:xfrm>
          <a:prstGeom prst="rect">
            <a:avLst/>
          </a:prstGeom>
        </p:spPr>
        <p:txBody>
          <a:bodyPr lIns="0" tIns="0" rIns="0" bIns="0" rtlCol="0" anchor="t">
            <a:spAutoFit/>
          </a:bodyPr>
          <a:lstStyle/>
          <a:p>
            <a:pPr algn="l">
              <a:lnSpc>
                <a:spcPts val="4200"/>
              </a:lnSpc>
            </a:pPr>
            <a:r>
              <a:rPr lang="en-US" sz="3000" spc="450">
                <a:solidFill>
                  <a:srgbClr val="4D4B4B"/>
                </a:solidFill>
                <a:latin typeface="Source Han Sans JP"/>
                <a:ea typeface="Source Han Sans JP"/>
                <a:cs typeface="Source Han Sans JP"/>
                <a:sym typeface="Source Han Sans JP"/>
              </a:rPr>
              <a:t>Mission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B3EBD-B5CF-CDC8-6EAC-5C7126B1584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6AB62FB-8988-0B98-2664-9CC9C198B3C4}"/>
              </a:ext>
            </a:extLst>
          </p:cNvPr>
          <p:cNvSpPr/>
          <p:nvPr/>
        </p:nvSpPr>
        <p:spPr>
          <a:xfrm>
            <a:off x="17259300" y="441326"/>
            <a:ext cx="615242" cy="454024"/>
          </a:xfrm>
          <a:custGeom>
            <a:avLst/>
            <a:gdLst/>
            <a:ahLst/>
            <a:cxnLst/>
            <a:rect l="l" t="t" r="r" b="b"/>
            <a:pathLst>
              <a:path w="615242" h="454024">
                <a:moveTo>
                  <a:pt x="0" y="0"/>
                </a:moveTo>
                <a:lnTo>
                  <a:pt x="615242" y="0"/>
                </a:lnTo>
                <a:lnTo>
                  <a:pt x="615242" y="454024"/>
                </a:lnTo>
                <a:lnTo>
                  <a:pt x="0" y="4540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4" name="TextBox 4">
            <a:extLst>
              <a:ext uri="{FF2B5EF4-FFF2-40B4-BE49-F238E27FC236}">
                <a16:creationId xmlns:a16="http://schemas.microsoft.com/office/drawing/2014/main" id="{14107BE5-09CF-A982-F5EC-60B75E8DF977}"/>
              </a:ext>
            </a:extLst>
          </p:cNvPr>
          <p:cNvSpPr txBox="1"/>
          <p:nvPr/>
        </p:nvSpPr>
        <p:spPr>
          <a:xfrm>
            <a:off x="7772400" y="4305300"/>
            <a:ext cx="9142593" cy="1007520"/>
          </a:xfrm>
          <a:prstGeom prst="rect">
            <a:avLst/>
          </a:prstGeom>
        </p:spPr>
        <p:txBody>
          <a:bodyPr lIns="0" tIns="0" rIns="0" bIns="0" rtlCol="0" anchor="t">
            <a:spAutoFit/>
          </a:bodyPr>
          <a:lstStyle/>
          <a:p>
            <a:pPr algn="l">
              <a:lnSpc>
                <a:spcPts val="8399"/>
              </a:lnSpc>
            </a:pPr>
            <a:r>
              <a:rPr lang="ja-JP" altLang="en-US" sz="5999" b="1" spc="899" dirty="0">
                <a:solidFill>
                  <a:srgbClr val="4D4B4B"/>
                </a:solidFill>
                <a:latin typeface="Source Han Sans JP Bold"/>
                <a:ea typeface="Source Han Sans JP Bold"/>
                <a:cs typeface="Source Han Sans JP Bold"/>
                <a:sym typeface="Source Han Sans JP Bold"/>
              </a:rPr>
              <a:t>開発の動機</a:t>
            </a:r>
            <a:endParaRPr lang="en-US" sz="5999" b="1" spc="899" dirty="0">
              <a:solidFill>
                <a:srgbClr val="4D4B4B"/>
              </a:solidFill>
              <a:latin typeface="Source Han Sans JP Bold"/>
              <a:ea typeface="Source Han Sans JP Bold"/>
              <a:cs typeface="Source Han Sans JP Bold"/>
              <a:sym typeface="Source Han Sans JP Bold"/>
            </a:endParaRPr>
          </a:p>
        </p:txBody>
      </p:sp>
      <p:sp>
        <p:nvSpPr>
          <p:cNvPr id="5" name="TextBox 5">
            <a:extLst>
              <a:ext uri="{FF2B5EF4-FFF2-40B4-BE49-F238E27FC236}">
                <a16:creationId xmlns:a16="http://schemas.microsoft.com/office/drawing/2014/main" id="{CE56330D-7603-A45C-E592-5E5D0D0E4BEC}"/>
              </a:ext>
            </a:extLst>
          </p:cNvPr>
          <p:cNvSpPr txBox="1"/>
          <p:nvPr/>
        </p:nvSpPr>
        <p:spPr>
          <a:xfrm>
            <a:off x="1106758" y="3405982"/>
            <a:ext cx="5283701" cy="2571750"/>
          </a:xfrm>
          <a:prstGeom prst="rect">
            <a:avLst/>
          </a:prstGeom>
        </p:spPr>
        <p:txBody>
          <a:bodyPr lIns="0" tIns="0" rIns="0" bIns="0" rtlCol="0" anchor="t">
            <a:spAutoFit/>
          </a:bodyPr>
          <a:lstStyle/>
          <a:p>
            <a:pPr algn="ctr">
              <a:lnSpc>
                <a:spcPts val="21000"/>
              </a:lnSpc>
            </a:pPr>
            <a:r>
              <a:rPr lang="en-US" sz="15000" b="1" dirty="0">
                <a:solidFill>
                  <a:srgbClr val="3C3333"/>
                </a:solidFill>
                <a:latin typeface="Source Han Sans JP Heavy"/>
                <a:ea typeface="Source Han Sans JP Heavy"/>
                <a:cs typeface="Source Han Sans JP Heavy"/>
                <a:sym typeface="Source Han Sans JP Heavy"/>
              </a:rPr>
              <a:t>03</a:t>
            </a:r>
          </a:p>
        </p:txBody>
      </p:sp>
      <p:sp>
        <p:nvSpPr>
          <p:cNvPr id="7" name="AutoShape 7">
            <a:extLst>
              <a:ext uri="{FF2B5EF4-FFF2-40B4-BE49-F238E27FC236}">
                <a16:creationId xmlns:a16="http://schemas.microsoft.com/office/drawing/2014/main" id="{EB0091EC-0418-B1E4-02D1-DE7DB0EFFFDE}"/>
              </a:ext>
            </a:extLst>
          </p:cNvPr>
          <p:cNvSpPr/>
          <p:nvPr/>
        </p:nvSpPr>
        <p:spPr>
          <a:xfrm flipV="1">
            <a:off x="6390458" y="3652837"/>
            <a:ext cx="0" cy="2981325"/>
          </a:xfrm>
          <a:prstGeom prst="line">
            <a:avLst/>
          </a:prstGeom>
          <a:ln w="19050" cap="flat">
            <a:solidFill>
              <a:srgbClr val="3C3333"/>
            </a:solidFill>
            <a:prstDash val="solid"/>
            <a:headEnd type="none" w="sm" len="sm"/>
            <a:tailEnd type="none" w="sm" len="sm"/>
          </a:ln>
        </p:spPr>
        <p:txBody>
          <a:bodyPr/>
          <a:lstStyle/>
          <a:p>
            <a:endParaRPr lang="ja-JP" altLang="en-US"/>
          </a:p>
        </p:txBody>
      </p:sp>
    </p:spTree>
    <p:extLst>
      <p:ext uri="{BB962C8B-B14F-4D97-AF65-F5344CB8AC3E}">
        <p14:creationId xmlns:p14="http://schemas.microsoft.com/office/powerpoint/2010/main" val="1626244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259300" y="441326"/>
            <a:ext cx="615242" cy="454024"/>
          </a:xfrm>
          <a:custGeom>
            <a:avLst/>
            <a:gdLst/>
            <a:ahLst/>
            <a:cxnLst/>
            <a:rect l="l" t="t" r="r" b="b"/>
            <a:pathLst>
              <a:path w="615242" h="454024">
                <a:moveTo>
                  <a:pt x="0" y="0"/>
                </a:moveTo>
                <a:lnTo>
                  <a:pt x="615242" y="0"/>
                </a:lnTo>
                <a:lnTo>
                  <a:pt x="615242" y="454024"/>
                </a:lnTo>
                <a:lnTo>
                  <a:pt x="0" y="4540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3" name="Freeform 3"/>
          <p:cNvSpPr/>
          <p:nvPr/>
        </p:nvSpPr>
        <p:spPr>
          <a:xfrm>
            <a:off x="735753" y="881854"/>
            <a:ext cx="585894" cy="293692"/>
          </a:xfrm>
          <a:custGeom>
            <a:avLst/>
            <a:gdLst/>
            <a:ahLst/>
            <a:cxnLst/>
            <a:rect l="l" t="t" r="r" b="b"/>
            <a:pathLst>
              <a:path w="585894" h="293692">
                <a:moveTo>
                  <a:pt x="0" y="0"/>
                </a:moveTo>
                <a:lnTo>
                  <a:pt x="585894" y="0"/>
                </a:lnTo>
                <a:lnTo>
                  <a:pt x="585894" y="293692"/>
                </a:lnTo>
                <a:lnTo>
                  <a:pt x="0" y="293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grpSp>
        <p:nvGrpSpPr>
          <p:cNvPr id="5" name="Group 5"/>
          <p:cNvGrpSpPr/>
          <p:nvPr/>
        </p:nvGrpSpPr>
        <p:grpSpPr>
          <a:xfrm>
            <a:off x="6489270" y="3381979"/>
            <a:ext cx="5309460" cy="4645778"/>
            <a:chOff x="0" y="0"/>
            <a:chExt cx="812800" cy="711200"/>
          </a:xfrm>
        </p:grpSpPr>
        <p:sp>
          <p:nvSpPr>
            <p:cNvPr id="6" name="Freeform 6"/>
            <p:cNvSpPr/>
            <p:nvPr/>
          </p:nvSpPr>
          <p:spPr>
            <a:xfrm>
              <a:off x="0" y="0"/>
              <a:ext cx="812800" cy="711200"/>
            </a:xfrm>
            <a:custGeom>
              <a:avLst/>
              <a:gdLst/>
              <a:ahLst/>
              <a:cxnLst/>
              <a:rect l="l" t="t" r="r" b="b"/>
              <a:pathLst>
                <a:path w="812800" h="711200">
                  <a:moveTo>
                    <a:pt x="32223" y="113558"/>
                  </a:moveTo>
                  <a:cubicBezTo>
                    <a:pt x="-33680" y="222131"/>
                    <a:pt x="12749" y="327809"/>
                    <a:pt x="71096" y="383897"/>
                  </a:cubicBezTo>
                  <a:lnTo>
                    <a:pt x="412247" y="711200"/>
                  </a:lnTo>
                  <a:lnTo>
                    <a:pt x="746197" y="385067"/>
                  </a:lnTo>
                  <a:cubicBezTo>
                    <a:pt x="800465" y="324730"/>
                    <a:pt x="821266" y="260730"/>
                    <a:pt x="809713" y="189465"/>
                  </a:cubicBezTo>
                  <a:cubicBezTo>
                    <a:pt x="793755" y="90882"/>
                    <a:pt x="712517" y="14398"/>
                    <a:pt x="612162" y="3476"/>
                  </a:cubicBezTo>
                  <a:cubicBezTo>
                    <a:pt x="550612" y="-3151"/>
                    <a:pt x="491155" y="14267"/>
                    <a:pt x="444750" y="52829"/>
                  </a:cubicBezTo>
                  <a:cubicBezTo>
                    <a:pt x="432260" y="63204"/>
                    <a:pt x="421096" y="74804"/>
                    <a:pt x="411367" y="87411"/>
                  </a:cubicBezTo>
                  <a:cubicBezTo>
                    <a:pt x="399823" y="73056"/>
                    <a:pt x="386287" y="59925"/>
                    <a:pt x="370977" y="48288"/>
                  </a:cubicBezTo>
                  <a:cubicBezTo>
                    <a:pt x="317614" y="7733"/>
                    <a:pt x="249687" y="-8369"/>
                    <a:pt x="184440" y="4154"/>
                  </a:cubicBezTo>
                  <a:cubicBezTo>
                    <a:pt x="122643" y="16092"/>
                    <a:pt x="67173" y="55954"/>
                    <a:pt x="32223" y="113558"/>
                  </a:cubicBezTo>
                  <a:close/>
                </a:path>
              </a:pathLst>
            </a:custGeom>
            <a:solidFill>
              <a:srgbClr val="FDB5B5"/>
            </a:solidFill>
          </p:spPr>
          <p:txBody>
            <a:bodyPr/>
            <a:lstStyle/>
            <a:p>
              <a:endParaRPr lang="ja-JP" altLang="en-US"/>
            </a:p>
          </p:txBody>
        </p:sp>
        <p:sp>
          <p:nvSpPr>
            <p:cNvPr id="7" name="TextBox 7"/>
            <p:cNvSpPr txBox="1"/>
            <p:nvPr/>
          </p:nvSpPr>
          <p:spPr>
            <a:xfrm>
              <a:off x="76200" y="12700"/>
              <a:ext cx="660400" cy="571500"/>
            </a:xfrm>
            <a:prstGeom prst="rect">
              <a:avLst/>
            </a:prstGeom>
          </p:spPr>
          <p:txBody>
            <a:bodyPr lIns="50800" tIns="50800" rIns="50800" bIns="50800" rtlCol="0" anchor="ctr"/>
            <a:lstStyle/>
            <a:p>
              <a:pPr algn="ctr">
                <a:lnSpc>
                  <a:spcPts val="3500"/>
                </a:lnSpc>
              </a:pPr>
              <a:endParaRPr/>
            </a:p>
          </p:txBody>
        </p:sp>
      </p:grpSp>
      <p:sp>
        <p:nvSpPr>
          <p:cNvPr id="8" name="TextBox 8"/>
          <p:cNvSpPr txBox="1"/>
          <p:nvPr/>
        </p:nvSpPr>
        <p:spPr>
          <a:xfrm>
            <a:off x="4268110" y="4036028"/>
            <a:ext cx="9751779" cy="688973"/>
          </a:xfrm>
          <a:prstGeom prst="rect">
            <a:avLst/>
          </a:prstGeom>
        </p:spPr>
        <p:txBody>
          <a:bodyPr lIns="0" tIns="0" rIns="0" bIns="0" rtlCol="0" anchor="t">
            <a:spAutoFit/>
          </a:bodyPr>
          <a:lstStyle/>
          <a:p>
            <a:pPr algn="ctr">
              <a:lnSpc>
                <a:spcPts val="5600"/>
              </a:lnSpc>
            </a:pPr>
            <a:r>
              <a:rPr lang="en-US" sz="4000" b="1" spc="600">
                <a:solidFill>
                  <a:srgbClr val="4D4B4B"/>
                </a:solidFill>
                <a:latin typeface="Source Han Sans JP Heavy"/>
                <a:ea typeface="Source Han Sans JP Heavy"/>
                <a:cs typeface="Source Han Sans JP Heavy"/>
                <a:sym typeface="Source Han Sans JP Heavy"/>
              </a:rPr>
              <a:t>生みの可能性を信じ続ける</a:t>
            </a:r>
          </a:p>
        </p:txBody>
      </p:sp>
      <p:sp>
        <p:nvSpPr>
          <p:cNvPr id="9" name="TextBox 9"/>
          <p:cNvSpPr txBox="1"/>
          <p:nvPr/>
        </p:nvSpPr>
        <p:spPr>
          <a:xfrm>
            <a:off x="1612724" y="5004402"/>
            <a:ext cx="15062553" cy="1442083"/>
          </a:xfrm>
          <a:prstGeom prst="rect">
            <a:avLst/>
          </a:prstGeom>
        </p:spPr>
        <p:txBody>
          <a:bodyPr lIns="0" tIns="0" rIns="0" bIns="0" rtlCol="0" anchor="t">
            <a:spAutoFit/>
          </a:bodyPr>
          <a:lstStyle/>
          <a:p>
            <a:pPr algn="ctr">
              <a:lnSpc>
                <a:spcPts val="3960"/>
              </a:lnSpc>
            </a:pPr>
            <a:r>
              <a:rPr lang="en-US" sz="2200" spc="330">
                <a:solidFill>
                  <a:srgbClr val="4D4B4B"/>
                </a:solidFill>
                <a:latin typeface="Source Han Sans JP"/>
                <a:ea typeface="Source Han Sans JP"/>
                <a:cs typeface="Source Han Sans JP"/>
                <a:sym typeface="Source Han Sans JP"/>
              </a:rPr>
              <a:t>新しい価値を生み出し、提供していくためには、私たち自身が生み出すことに可能性を感じ続ける必要があります。常にクリエィティブの最前線でいることを心がけ、デザインの可能性に誇りを抱きながら、活動していきます。</a:t>
            </a:r>
          </a:p>
        </p:txBody>
      </p:sp>
      <p:sp>
        <p:nvSpPr>
          <p:cNvPr id="10" name="TextBox 10"/>
          <p:cNvSpPr txBox="1"/>
          <p:nvPr/>
        </p:nvSpPr>
        <p:spPr>
          <a:xfrm>
            <a:off x="1679661" y="515940"/>
            <a:ext cx="9400993" cy="863595"/>
          </a:xfrm>
          <a:prstGeom prst="rect">
            <a:avLst/>
          </a:prstGeom>
        </p:spPr>
        <p:txBody>
          <a:bodyPr lIns="0" tIns="0" rIns="0" bIns="0" rtlCol="0" anchor="t">
            <a:spAutoFit/>
          </a:bodyPr>
          <a:lstStyle/>
          <a:p>
            <a:pPr algn="l">
              <a:lnSpc>
                <a:spcPts val="7000"/>
              </a:lnSpc>
            </a:pPr>
            <a:r>
              <a:rPr lang="en-US" sz="5000" b="1" spc="750">
                <a:solidFill>
                  <a:srgbClr val="4D4B4B"/>
                </a:solidFill>
                <a:latin typeface="Source Han Sans JP Bold"/>
                <a:ea typeface="Source Han Sans JP Bold"/>
                <a:cs typeface="Source Han Sans JP Bold"/>
                <a:sym typeface="Source Han Sans JP Bold"/>
              </a:rPr>
              <a:t>ビジョン</a:t>
            </a:r>
          </a:p>
        </p:txBody>
      </p:sp>
      <p:sp>
        <p:nvSpPr>
          <p:cNvPr id="11" name="TextBox 11"/>
          <p:cNvSpPr txBox="1"/>
          <p:nvPr/>
        </p:nvSpPr>
        <p:spPr>
          <a:xfrm>
            <a:off x="7813324" y="2454881"/>
            <a:ext cx="2661352" cy="523873"/>
          </a:xfrm>
          <a:prstGeom prst="rect">
            <a:avLst/>
          </a:prstGeom>
        </p:spPr>
        <p:txBody>
          <a:bodyPr lIns="0" tIns="0" rIns="0" bIns="0" rtlCol="0" anchor="t">
            <a:spAutoFit/>
          </a:bodyPr>
          <a:lstStyle/>
          <a:p>
            <a:pPr algn="ctr">
              <a:lnSpc>
                <a:spcPts val="4200"/>
              </a:lnSpc>
            </a:pPr>
            <a:r>
              <a:rPr lang="en-US" sz="3000" spc="450">
                <a:solidFill>
                  <a:srgbClr val="4D4B4B"/>
                </a:solidFill>
                <a:latin typeface="Source Han Sans JP"/>
                <a:ea typeface="Source Han Sans JP"/>
                <a:cs typeface="Source Han Sans JP"/>
                <a:sym typeface="Source Han Sans JP"/>
              </a:rPr>
              <a:t>Vision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175</TotalTime>
  <Words>418</Words>
  <Application>Microsoft Office PowerPoint</Application>
  <PresentationFormat>ユーザー設定</PresentationFormat>
  <Paragraphs>150</Paragraphs>
  <Slides>28</Slides>
  <Notes>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28</vt:i4>
      </vt:variant>
    </vt:vector>
  </HeadingPairs>
  <TitlesOfParts>
    <vt:vector size="35" baseType="lpstr">
      <vt:lpstr>Source Han Sans JP Heavy</vt:lpstr>
      <vt:lpstr>Calibri</vt:lpstr>
      <vt:lpstr>Arial</vt:lpstr>
      <vt:lpstr>Source Han Sans JP Bold</vt:lpstr>
      <vt:lpstr>Source Han Sans JP</vt:lpstr>
      <vt:lpstr>游ゴシック</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白 モノトーン シンプル スタイリッシュ 会社説明 プレゼンテーション</dc:title>
  <cp:lastModifiedBy>1855</cp:lastModifiedBy>
  <cp:revision>10</cp:revision>
  <dcterms:created xsi:type="dcterms:W3CDTF">2006-08-16T00:00:00Z</dcterms:created>
  <dcterms:modified xsi:type="dcterms:W3CDTF">2025-12-22T02:30:41Z</dcterms:modified>
  <dc:identifier>DAG76plgXwQ</dc:identifier>
</cp:coreProperties>
</file>